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96" r:id="rId2"/>
    <p:sldId id="2562" r:id="rId3"/>
    <p:sldId id="2564" r:id="rId4"/>
    <p:sldId id="2565" r:id="rId5"/>
    <p:sldId id="2566" r:id="rId6"/>
    <p:sldId id="2568" r:id="rId7"/>
    <p:sldId id="2569" r:id="rId8"/>
    <p:sldId id="2572" r:id="rId9"/>
    <p:sldId id="2573" r:id="rId10"/>
    <p:sldId id="2574" r:id="rId11"/>
    <p:sldId id="2576" r:id="rId12"/>
    <p:sldId id="2579" r:id="rId13"/>
    <p:sldId id="2580" r:id="rId14"/>
    <p:sldId id="2581" r:id="rId15"/>
    <p:sldId id="2583" r:id="rId16"/>
    <p:sldId id="2584" r:id="rId17"/>
    <p:sldId id="2585" r:id="rId18"/>
    <p:sldId id="2588" r:id="rId19"/>
    <p:sldId id="2589" r:id="rId20"/>
    <p:sldId id="2591" r:id="rId21"/>
    <p:sldId id="2597" r:id="rId22"/>
  </p:sldIdLst>
  <p:sldSz cx="12192000" cy="6858000"/>
  <p:notesSz cx="6669088" cy="9926638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Keynote Address: Developments in the Crypto Market from a European Perspective" id="{D3B1F570-C5CF-4D95-9266-ACAB7CCFF9E2}">
          <p14:sldIdLst>
            <p14:sldId id="2596"/>
            <p14:sldId id="2562"/>
            <p14:sldId id="2564"/>
            <p14:sldId id="2565"/>
            <p14:sldId id="2566"/>
            <p14:sldId id="2568"/>
            <p14:sldId id="2569"/>
            <p14:sldId id="2572"/>
            <p14:sldId id="2573"/>
            <p14:sldId id="2574"/>
            <p14:sldId id="2576"/>
            <p14:sldId id="2579"/>
            <p14:sldId id="2580"/>
            <p14:sldId id="2581"/>
            <p14:sldId id="2583"/>
            <p14:sldId id="2584"/>
            <p14:sldId id="2585"/>
            <p14:sldId id="2588"/>
            <p14:sldId id="2589"/>
            <p14:sldId id="2591"/>
            <p14:sldId id="259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D31920-1479-4A5F-88B2-BE3319CC0D5A}" v="32" dt="2025-10-30T15:47:14.7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957" y="2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1" d="100"/>
          <a:sy n="41" d="100"/>
        </p:scale>
        <p:origin x="239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an Moor" userId="ec371e44-7b7d-4f77-a75e-833c2f1a3203" providerId="ADAL" clId="{1693B4A3-20C8-46E5-A9C7-EA9ED2B0692A}"/>
    <pc:docChg chg="custSel modSld sldOrd delSection modSection">
      <pc:chgData name="Christian Moor" userId="ec371e44-7b7d-4f77-a75e-833c2f1a3203" providerId="ADAL" clId="{1693B4A3-20C8-46E5-A9C7-EA9ED2B0692A}" dt="2025-11-11T10:05:55.355" v="219" actId="478"/>
      <pc:docMkLst>
        <pc:docMk/>
      </pc:docMkLst>
      <pc:sldChg chg="modSp modNotes">
        <pc:chgData name="Christian Moor" userId="ec371e44-7b7d-4f77-a75e-833c2f1a3203" providerId="ADAL" clId="{1693B4A3-20C8-46E5-A9C7-EA9ED2B0692A}" dt="2025-11-11T10:04:20.537" v="202" actId="478"/>
        <pc:sldMkLst>
          <pc:docMk/>
          <pc:sldMk cId="668916516" sldId="2562"/>
        </pc:sldMkLst>
        <pc:spChg chg="mod">
          <ac:chgData name="Christian Moor" userId="ec371e44-7b7d-4f77-a75e-833c2f1a3203" providerId="ADAL" clId="{1693B4A3-20C8-46E5-A9C7-EA9ED2B0692A}" dt="2025-10-30T15:47:14.783" v="130" actId="20577"/>
          <ac:spMkLst>
            <pc:docMk/>
            <pc:sldMk cId="668916516" sldId="2562"/>
            <ac:spMk id="3" creationId="{2DB3E685-1C7B-A638-D958-681D12A9205E}"/>
          </ac:spMkLst>
        </pc:spChg>
      </pc:sldChg>
      <pc:sldChg chg="ord modNotes">
        <pc:chgData name="Christian Moor" userId="ec371e44-7b7d-4f77-a75e-833c2f1a3203" providerId="ADAL" clId="{1693B4A3-20C8-46E5-A9C7-EA9ED2B0692A}" dt="2025-11-11T10:04:23.048" v="203" actId="478"/>
        <pc:sldMkLst>
          <pc:docMk/>
          <pc:sldMk cId="1383524684" sldId="2564"/>
        </pc:sldMkLst>
      </pc:sldChg>
      <pc:sldChg chg="ord modNotes">
        <pc:chgData name="Christian Moor" userId="ec371e44-7b7d-4f77-a75e-833c2f1a3203" providerId="ADAL" clId="{1693B4A3-20C8-46E5-A9C7-EA9ED2B0692A}" dt="2025-11-11T10:04:25.134" v="204" actId="478"/>
        <pc:sldMkLst>
          <pc:docMk/>
          <pc:sldMk cId="3312317576" sldId="2565"/>
        </pc:sldMkLst>
      </pc:sldChg>
      <pc:sldChg chg="ord modNotes">
        <pc:chgData name="Christian Moor" userId="ec371e44-7b7d-4f77-a75e-833c2f1a3203" providerId="ADAL" clId="{1693B4A3-20C8-46E5-A9C7-EA9ED2B0692A}" dt="2025-11-11T10:04:27.454" v="205" actId="478"/>
        <pc:sldMkLst>
          <pc:docMk/>
          <pc:sldMk cId="2100913107" sldId="2566"/>
        </pc:sldMkLst>
      </pc:sldChg>
      <pc:sldChg chg="ord modNotes">
        <pc:chgData name="Christian Moor" userId="ec371e44-7b7d-4f77-a75e-833c2f1a3203" providerId="ADAL" clId="{1693B4A3-20C8-46E5-A9C7-EA9ED2B0692A}" dt="2025-11-11T10:04:29.578" v="206" actId="478"/>
        <pc:sldMkLst>
          <pc:docMk/>
          <pc:sldMk cId="1206904116" sldId="2568"/>
        </pc:sldMkLst>
      </pc:sldChg>
      <pc:sldChg chg="ord modNotes">
        <pc:chgData name="Christian Moor" userId="ec371e44-7b7d-4f77-a75e-833c2f1a3203" providerId="ADAL" clId="{1693B4A3-20C8-46E5-A9C7-EA9ED2B0692A}" dt="2025-11-11T10:04:31.970" v="207" actId="478"/>
        <pc:sldMkLst>
          <pc:docMk/>
          <pc:sldMk cId="3114661563" sldId="2569"/>
        </pc:sldMkLst>
      </pc:sldChg>
      <pc:sldChg chg="ord modNotes">
        <pc:chgData name="Christian Moor" userId="ec371e44-7b7d-4f77-a75e-833c2f1a3203" providerId="ADAL" clId="{1693B4A3-20C8-46E5-A9C7-EA9ED2B0692A}" dt="2025-11-11T10:04:34.240" v="208" actId="478"/>
        <pc:sldMkLst>
          <pc:docMk/>
          <pc:sldMk cId="2594031793" sldId="2572"/>
        </pc:sldMkLst>
      </pc:sldChg>
      <pc:sldChg chg="ord modNotes">
        <pc:chgData name="Christian Moor" userId="ec371e44-7b7d-4f77-a75e-833c2f1a3203" providerId="ADAL" clId="{1693B4A3-20C8-46E5-A9C7-EA9ED2B0692A}" dt="2025-11-11T10:04:36.614" v="209" actId="478"/>
        <pc:sldMkLst>
          <pc:docMk/>
          <pc:sldMk cId="1759501697" sldId="2573"/>
        </pc:sldMkLst>
      </pc:sldChg>
      <pc:sldChg chg="ord modNotes">
        <pc:chgData name="Christian Moor" userId="ec371e44-7b7d-4f77-a75e-833c2f1a3203" providerId="ADAL" clId="{1693B4A3-20C8-46E5-A9C7-EA9ED2B0692A}" dt="2025-11-11T10:04:38.691" v="210" actId="478"/>
        <pc:sldMkLst>
          <pc:docMk/>
          <pc:sldMk cId="510265806" sldId="2574"/>
        </pc:sldMkLst>
      </pc:sldChg>
      <pc:sldChg chg="ord modNotes">
        <pc:chgData name="Christian Moor" userId="ec371e44-7b7d-4f77-a75e-833c2f1a3203" providerId="ADAL" clId="{1693B4A3-20C8-46E5-A9C7-EA9ED2B0692A}" dt="2025-11-11T10:04:40.651" v="211" actId="478"/>
        <pc:sldMkLst>
          <pc:docMk/>
          <pc:sldMk cId="4054356255" sldId="2576"/>
        </pc:sldMkLst>
      </pc:sldChg>
      <pc:sldChg chg="ord modNotes">
        <pc:chgData name="Christian Moor" userId="ec371e44-7b7d-4f77-a75e-833c2f1a3203" providerId="ADAL" clId="{1693B4A3-20C8-46E5-A9C7-EA9ED2B0692A}" dt="2025-11-11T10:04:43.597" v="212" actId="478"/>
        <pc:sldMkLst>
          <pc:docMk/>
          <pc:sldMk cId="4165024642" sldId="2579"/>
        </pc:sldMkLst>
      </pc:sldChg>
      <pc:sldChg chg="ord modNotes">
        <pc:chgData name="Christian Moor" userId="ec371e44-7b7d-4f77-a75e-833c2f1a3203" providerId="ADAL" clId="{1693B4A3-20C8-46E5-A9C7-EA9ED2B0692A}" dt="2025-11-11T10:04:45.789" v="213" actId="478"/>
        <pc:sldMkLst>
          <pc:docMk/>
          <pc:sldMk cId="3496038286" sldId="2580"/>
        </pc:sldMkLst>
      </pc:sldChg>
      <pc:sldChg chg="ord modNotes">
        <pc:chgData name="Christian Moor" userId="ec371e44-7b7d-4f77-a75e-833c2f1a3203" providerId="ADAL" clId="{1693B4A3-20C8-46E5-A9C7-EA9ED2B0692A}" dt="2025-11-11T10:04:47.923" v="214" actId="478"/>
        <pc:sldMkLst>
          <pc:docMk/>
          <pc:sldMk cId="3207435053" sldId="2581"/>
        </pc:sldMkLst>
      </pc:sldChg>
      <pc:sldChg chg="ord modNotes">
        <pc:chgData name="Christian Moor" userId="ec371e44-7b7d-4f77-a75e-833c2f1a3203" providerId="ADAL" clId="{1693B4A3-20C8-46E5-A9C7-EA9ED2B0692A}" dt="2025-11-11T10:04:50.297" v="215" actId="478"/>
        <pc:sldMkLst>
          <pc:docMk/>
          <pc:sldMk cId="4208869172" sldId="2583"/>
        </pc:sldMkLst>
      </pc:sldChg>
      <pc:sldChg chg="modSp mod ord modNotes">
        <pc:chgData name="Christian Moor" userId="ec371e44-7b7d-4f77-a75e-833c2f1a3203" providerId="ADAL" clId="{1693B4A3-20C8-46E5-A9C7-EA9ED2B0692A}" dt="2025-11-11T10:04:53.325" v="216" actId="478"/>
        <pc:sldMkLst>
          <pc:docMk/>
          <pc:sldMk cId="1525807368" sldId="2584"/>
        </pc:sldMkLst>
        <pc:spChg chg="mod">
          <ac:chgData name="Christian Moor" userId="ec371e44-7b7d-4f77-a75e-833c2f1a3203" providerId="ADAL" clId="{1693B4A3-20C8-46E5-A9C7-EA9ED2B0692A}" dt="2025-10-31T08:19:34.051" v="200" actId="20577"/>
          <ac:spMkLst>
            <pc:docMk/>
            <pc:sldMk cId="1525807368" sldId="2584"/>
            <ac:spMk id="2" creationId="{413E3757-9235-2374-A001-1684EDA0F226}"/>
          </ac:spMkLst>
        </pc:spChg>
      </pc:sldChg>
      <pc:sldChg chg="ord">
        <pc:chgData name="Christian Moor" userId="ec371e44-7b7d-4f77-a75e-833c2f1a3203" providerId="ADAL" clId="{1693B4A3-20C8-46E5-A9C7-EA9ED2B0692A}" dt="2025-10-31T08:17:58.189" v="177"/>
        <pc:sldMkLst>
          <pc:docMk/>
          <pc:sldMk cId="3736171365" sldId="2585"/>
        </pc:sldMkLst>
      </pc:sldChg>
      <pc:sldChg chg="ord modNotes">
        <pc:chgData name="Christian Moor" userId="ec371e44-7b7d-4f77-a75e-833c2f1a3203" providerId="ADAL" clId="{1693B4A3-20C8-46E5-A9C7-EA9ED2B0692A}" dt="2025-11-11T10:04:59.746" v="217" actId="478"/>
        <pc:sldMkLst>
          <pc:docMk/>
          <pc:sldMk cId="2506921595" sldId="2588"/>
        </pc:sldMkLst>
      </pc:sldChg>
      <pc:sldChg chg="ord modNotes">
        <pc:chgData name="Christian Moor" userId="ec371e44-7b7d-4f77-a75e-833c2f1a3203" providerId="ADAL" clId="{1693B4A3-20C8-46E5-A9C7-EA9ED2B0692A}" dt="2025-11-11T10:05:03.127" v="218" actId="478"/>
        <pc:sldMkLst>
          <pc:docMk/>
          <pc:sldMk cId="2820938501" sldId="2589"/>
        </pc:sldMkLst>
      </pc:sldChg>
      <pc:sldChg chg="ord modNotes">
        <pc:chgData name="Christian Moor" userId="ec371e44-7b7d-4f77-a75e-833c2f1a3203" providerId="ADAL" clId="{1693B4A3-20C8-46E5-A9C7-EA9ED2B0692A}" dt="2025-11-11T10:05:55.355" v="219" actId="478"/>
        <pc:sldMkLst>
          <pc:docMk/>
          <pc:sldMk cId="2526928778" sldId="2591"/>
        </pc:sldMkLst>
      </pc:sldChg>
      <pc:sldChg chg="modSp mod modNotes">
        <pc:chgData name="Christian Moor" userId="ec371e44-7b7d-4f77-a75e-833c2f1a3203" providerId="ADAL" clId="{1693B4A3-20C8-46E5-A9C7-EA9ED2B0692A}" dt="2025-11-11T10:04:17.182" v="201" actId="478"/>
        <pc:sldMkLst>
          <pc:docMk/>
          <pc:sldMk cId="1286690829" sldId="2596"/>
        </pc:sldMkLst>
      </pc:sldChg>
      <pc:sldChg chg="ord">
        <pc:chgData name="Christian Moor" userId="ec371e44-7b7d-4f77-a75e-833c2f1a3203" providerId="ADAL" clId="{1693B4A3-20C8-46E5-A9C7-EA9ED2B0692A}" dt="2025-10-31T08:18:20.652" v="189"/>
        <pc:sldMkLst>
          <pc:docMk/>
          <pc:sldMk cId="2992199169" sldId="259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74DE04C-6A87-FCB3-F71A-E0D6494684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6D1022-82DF-CEA4-02A3-B3AEB4BFDF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3A60BC-92B0-4EEA-B903-CB55D675B8DA}" type="datetimeFigureOut">
              <a:rPr lang="el-GR" smtClean="0"/>
              <a:t>11/11/2025</a:t>
            </a:fld>
            <a:endParaRPr lang="el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6BD612-D9B1-1C3C-1C95-8A1BCA7160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B6A00D-6565-B91A-AA1A-5F3E200174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7B29B6-4EF3-411E-99B7-30C113DECFB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652363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876BB-C087-470C-9459-06D9E16BBE7F}" type="datetimeFigureOut">
              <a:rPr lang="en-GB" smtClean="0"/>
              <a:t>11/11/2025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997221-D377-4504-996C-CD3170C2C1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729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1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8B067A6E-E9D1-79B8-FEC7-3EE13A3F0F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300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10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1A11A9A1-83AE-D6F5-D6FA-DC91AB2B46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450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11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875B64B4-5900-D9BF-3CC3-F3459CF39B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8431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12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7F90DBE6-BAED-5C7C-C8AF-E9874CF3A5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8769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13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A3EE7BC6-24F0-8A1F-A504-5307BC9C13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9770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14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616509DB-6710-04CD-5130-3FADDFD112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2633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15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FCFAE707-60B1-D0FA-1838-2E964783E3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80278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16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9CBF57CE-1ABB-B935-4018-550F0FA78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4304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400" dirty="0"/>
              <a:t>Also challenges to monetary policy and sovereignty arise:
·    Private Money Competition: Stablecoins act as private digital money, sometimes competing with central bank currencies. Widespread adoption could undermine central banks’ control over monetary policy.
·    Currency Substitution: In emerging markets, stablecoins pegged to the US dollar may encourage “dollarisation,” limiting the effectiveness of local monetary tools.
</a:t>
            </a:r>
            <a:r>
              <a:rPr lang="en-US" sz="1400" dirty="0"/>
              <a:t>Stablecoins are fast and innovative but can pose trust and systemic risks without sufficient oversight. [END]</a:t>
            </a:r>
            <a:endParaRPr lang="en-GB" sz="1400" dirty="0"/>
          </a:p>
          <a:p>
            <a:r>
              <a:rPr lang="en-GB" dirty="0"/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5975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18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72627E9E-2084-B079-726F-D32493B5F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88937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19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088BF0E1-8859-F29C-A610-03F95B0F54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3055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1EDB924F-3391-2239-8E56-BD4D3423DA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4270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20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196771D0-D31E-D2B6-227E-5B4DFF481C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9089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43EC3E-A4F1-8ED4-E4D5-A78D2E4E40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59C065-5015-AE46-46F9-CB21B0B257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602226-D3CE-93B9-C660-18A40E810F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385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8089859D-28D0-BF2D-32F3-B298FEC9DB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358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4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0A800DE5-4D35-2270-D92A-911FE31A56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631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5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9065B9ED-0174-4997-6698-C7ED010443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453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6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92133279-0263-4CA3-FA0F-245B647987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076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7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F70C956C-F7CF-60DA-EACB-179CCEAD89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7711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8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4B7A0DB8-4E65-462D-174E-35D57AB94D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4580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997221-D377-4504-996C-CD3170C2C17D}" type="slidenum">
              <a:rPr lang="en-GB" smtClean="0"/>
              <a:t>9</a:t>
            </a:fld>
            <a:endParaRPr lang="en-GB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0E20B74-C1CA-67D4-79CD-A5DCB19351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922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Cove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white logo">
            <a:extLst>
              <a:ext uri="{FF2B5EF4-FFF2-40B4-BE49-F238E27FC236}">
                <a16:creationId xmlns:a16="http://schemas.microsoft.com/office/drawing/2014/main" id="{4610B303-28EB-7B66-CEE4-A06248CE879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33" y="1001078"/>
            <a:ext cx="2749868" cy="962028"/>
          </a:xfrm>
          <a:prstGeom prst="rect">
            <a:avLst/>
          </a:prstGeom>
        </p:spPr>
      </p:pic>
      <p:pic>
        <p:nvPicPr>
          <p:cNvPr id="8" name="Picture 7" descr="A black background with white squares">
            <a:extLst>
              <a:ext uri="{FF2B5EF4-FFF2-40B4-BE49-F238E27FC236}">
                <a16:creationId xmlns:a16="http://schemas.microsoft.com/office/drawing/2014/main" id="{533BB5AC-E884-9E23-9E66-BE3495CA1D7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773" y="0"/>
            <a:ext cx="65492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6519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C4D6C-E585-7A5B-73AE-109F3F032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44348-BD44-9444-33B8-10496EDC8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17975"/>
          </a:xfrm>
          <a:prstGeom prst="rect">
            <a:avLst/>
          </a:prstGeom>
        </p:spPr>
        <p:txBody>
          <a:bodyPr/>
          <a:lstStyle>
            <a:lvl2pPr>
              <a:buClr>
                <a:schemeClr val="tx2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BC6A9-0571-7118-F4AB-E7D67F27F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1D25-3664-846B-AA84-CFA3EAA76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  <p:pic>
        <p:nvPicPr>
          <p:cNvPr id="4" name="Picture 3" descr="A black and white logo">
            <a:extLst>
              <a:ext uri="{FF2B5EF4-FFF2-40B4-BE49-F238E27FC236}">
                <a16:creationId xmlns:a16="http://schemas.microsoft.com/office/drawing/2014/main" id="{486E9F37-BF53-CC44-2DFD-224C61D3ED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0" y="6265853"/>
            <a:ext cx="1390650" cy="49717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54220AF-5CFE-8E92-E829-54ABC8391B0E}"/>
              </a:ext>
            </a:extLst>
          </p:cNvPr>
          <p:cNvCxnSpPr>
            <a:cxnSpLocks/>
          </p:cNvCxnSpPr>
          <p:nvPr userDrawn="1"/>
        </p:nvCxnSpPr>
        <p:spPr>
          <a:xfrm>
            <a:off x="838800" y="6065766"/>
            <a:ext cx="10515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087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AC136-B225-0E77-F188-C5B290A91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2D3C1-7506-E9ED-47A6-E700A6E0FB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408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5DE77-9BA2-6E12-BF37-6CA64900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F0DBBA-69BD-A796-4CBB-AAE27D568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3534B105-215C-65F8-21D9-5350E990E97B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172202" y="1825625"/>
            <a:ext cx="5183186" cy="41408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93807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AC136-B225-0E77-F188-C5B290A91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5DE77-9BA2-6E12-BF37-6CA64900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F0DBBA-69BD-A796-4CBB-AAE27D568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3534B105-215C-65F8-21D9-5350E990E97B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720840" y="2514600"/>
            <a:ext cx="4634548" cy="30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l-GR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3206973D-D7ED-28E9-96BA-740BCDF6E790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836612" y="2514600"/>
            <a:ext cx="4634548" cy="30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l-GR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B2091F9-483B-171B-0357-0244F737438B}"/>
              </a:ext>
            </a:extLst>
          </p:cNvPr>
          <p:cNvCxnSpPr>
            <a:cxnSpLocks/>
          </p:cNvCxnSpPr>
          <p:nvPr userDrawn="1"/>
        </p:nvCxnSpPr>
        <p:spPr>
          <a:xfrm>
            <a:off x="6033956" y="2117725"/>
            <a:ext cx="0" cy="364998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223948C-A176-B42B-DF18-22527C405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6611" y="5628323"/>
            <a:ext cx="4634543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92513FD3-74A5-E02E-491C-539213F88772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719257" y="5628323"/>
            <a:ext cx="4634543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26EBC7D-C21F-A826-1DBC-589E6BAAA72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38200" y="1825625"/>
            <a:ext cx="10515600" cy="6156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3133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AC136-B225-0E77-F188-C5B290A91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2D3C1-7506-E9ED-47A6-E700A6E0FB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2948940" cy="41408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5DE77-9BA2-6E12-BF37-6CA64900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F0DBBA-69BD-A796-4CBB-AAE27D568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4C33D68-5039-9BC7-F226-9FA25F59837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621530" y="1825625"/>
            <a:ext cx="2948940" cy="41408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5FC9775-F758-9E85-57AD-F90D8B4DEAAC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397240" y="1825624"/>
            <a:ext cx="2948940" cy="41408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02794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AC136-B225-0E77-F188-C5B290A91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2D3C1-7506-E9ED-47A6-E700A6E0FB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6614" y="5648642"/>
            <a:ext cx="3308666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5DE77-9BA2-6E12-BF37-6CA64900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F0DBBA-69BD-A796-4CBB-AAE27D568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3534B105-215C-65F8-21D9-5350E990E97B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35028" y="2576194"/>
            <a:ext cx="3308666" cy="30295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l-GR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B15BE69-D898-2075-07C7-16F542798AF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38200" y="1825625"/>
            <a:ext cx="10515600" cy="6156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6326284-82D9-AABF-6A94-E8DA70F449E7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4441668" y="5648642"/>
            <a:ext cx="3308666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EAB21D21-BB4C-2F08-D2AF-B7C91BE1A3C9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4440082" y="2576194"/>
            <a:ext cx="3308666" cy="30295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l-GR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C4FE7B4F-1ABE-9B9D-0728-52609A6B43A2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8048308" y="5648642"/>
            <a:ext cx="3308666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A8076963-4B84-7662-6B8C-7FACCABB8D66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8046722" y="2576194"/>
            <a:ext cx="3308666" cy="30295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65851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2x image/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AC136-B225-0E77-F188-C5B290A91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5DE77-9BA2-6E12-BF37-6CA64900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F0DBBA-69BD-A796-4CBB-AAE27D568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B15BE69-D898-2075-07C7-16F542798AF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38200" y="1825624"/>
            <a:ext cx="3307080" cy="41027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6326284-82D9-AABF-6A94-E8DA70F449E7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4441668" y="5563235"/>
            <a:ext cx="3308666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EAB21D21-BB4C-2F08-D2AF-B7C91BE1A3C9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4440082" y="1825624"/>
            <a:ext cx="3308666" cy="36683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l-GR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C4FE7B4F-1ABE-9B9D-0728-52609A6B43A2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8048308" y="5563234"/>
            <a:ext cx="3308666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A8076963-4B84-7662-6B8C-7FACCABB8D66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8046722" y="1825624"/>
            <a:ext cx="3308666" cy="36683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l-GR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72D239E-BBC4-04A4-BCF1-9519AFF453A1}"/>
              </a:ext>
            </a:extLst>
          </p:cNvPr>
          <p:cNvGrpSpPr/>
          <p:nvPr userDrawn="1"/>
        </p:nvGrpSpPr>
        <p:grpSpPr>
          <a:xfrm>
            <a:off x="4290060" y="1898332"/>
            <a:ext cx="3604260" cy="3386456"/>
            <a:chOff x="2787836" y="273844"/>
            <a:chExt cx="3182690" cy="3770060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6125DA50-313F-00A5-C294-AE949DF58F6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787836" y="273844"/>
              <a:ext cx="0" cy="37700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1AE5B83-C9F6-BAA3-B15B-C0F401F24E2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70526" y="273844"/>
              <a:ext cx="0" cy="37700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06115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AC136-B225-0E77-F188-C5B290A91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D2D3C1-7506-E9ED-47A6-E700A6E0FB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6614" y="3610290"/>
            <a:ext cx="2973386" cy="229520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5DE77-9BA2-6E12-BF37-6CA64900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F0DBBA-69BD-A796-4CBB-AAE27D568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3534B105-215C-65F8-21D9-5350E990E97B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33442" y="2064068"/>
            <a:ext cx="2976558" cy="1391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l-GR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65EC71A-3478-1B0B-E972-7D9D0ED23780}"/>
              </a:ext>
            </a:extLst>
          </p:cNvPr>
          <p:cNvCxnSpPr>
            <a:cxnSpLocks/>
          </p:cNvCxnSpPr>
          <p:nvPr userDrawn="1"/>
        </p:nvCxnSpPr>
        <p:spPr>
          <a:xfrm>
            <a:off x="833442" y="1986755"/>
            <a:ext cx="2976558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6059A10-2ECF-294F-8B6B-B2E1AD83D71F}"/>
              </a:ext>
            </a:extLst>
          </p:cNvPr>
          <p:cNvCxnSpPr>
            <a:cxnSpLocks/>
          </p:cNvCxnSpPr>
          <p:nvPr userDrawn="1"/>
        </p:nvCxnSpPr>
        <p:spPr>
          <a:xfrm>
            <a:off x="833442" y="3532977"/>
            <a:ext cx="2976558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3E6C6FE-75AD-90F9-F7F3-D4A85480A634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378830" y="3610291"/>
            <a:ext cx="2979730" cy="229520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C1D691C7-C406-798B-82C2-22756F4F1881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607722" y="3610291"/>
            <a:ext cx="2973386" cy="229520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>
            <a:extLst>
              <a:ext uri="{FF2B5EF4-FFF2-40B4-BE49-F238E27FC236}">
                <a16:creationId xmlns:a16="http://schemas.microsoft.com/office/drawing/2014/main" id="{AB8B5DF3-9EC1-2458-CCB6-3A3E330045F3}"/>
              </a:ext>
            </a:extLst>
          </p:cNvPr>
          <p:cNvSpPr>
            <a:spLocks noGrp="1"/>
          </p:cNvSpPr>
          <p:nvPr>
            <p:ph type="pic" idx="17"/>
          </p:nvPr>
        </p:nvSpPr>
        <p:spPr>
          <a:xfrm>
            <a:off x="8382002" y="2063436"/>
            <a:ext cx="2976558" cy="1391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l-GR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65ABA1E-0078-B393-270C-3C6204075F76}"/>
              </a:ext>
            </a:extLst>
          </p:cNvPr>
          <p:cNvCxnSpPr>
            <a:cxnSpLocks/>
          </p:cNvCxnSpPr>
          <p:nvPr userDrawn="1"/>
        </p:nvCxnSpPr>
        <p:spPr>
          <a:xfrm>
            <a:off x="8382002" y="1986123"/>
            <a:ext cx="2976558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98A5738-B396-1CD5-F8B1-0D355442D414}"/>
              </a:ext>
            </a:extLst>
          </p:cNvPr>
          <p:cNvCxnSpPr>
            <a:cxnSpLocks/>
          </p:cNvCxnSpPr>
          <p:nvPr userDrawn="1"/>
        </p:nvCxnSpPr>
        <p:spPr>
          <a:xfrm>
            <a:off x="8382002" y="3532345"/>
            <a:ext cx="2976558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icture Placeholder 2">
            <a:extLst>
              <a:ext uri="{FF2B5EF4-FFF2-40B4-BE49-F238E27FC236}">
                <a16:creationId xmlns:a16="http://schemas.microsoft.com/office/drawing/2014/main" id="{4F796F59-64C8-32B5-8F3A-1C5CC78398A3}"/>
              </a:ext>
            </a:extLst>
          </p:cNvPr>
          <p:cNvSpPr>
            <a:spLocks noGrp="1"/>
          </p:cNvSpPr>
          <p:nvPr>
            <p:ph type="pic" idx="18"/>
          </p:nvPr>
        </p:nvSpPr>
        <p:spPr>
          <a:xfrm>
            <a:off x="4607722" y="2063436"/>
            <a:ext cx="2976558" cy="139159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l-GR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8FF9ED5-5027-DD70-69E2-AD26041495F2}"/>
              </a:ext>
            </a:extLst>
          </p:cNvPr>
          <p:cNvCxnSpPr>
            <a:cxnSpLocks/>
          </p:cNvCxnSpPr>
          <p:nvPr userDrawn="1"/>
        </p:nvCxnSpPr>
        <p:spPr>
          <a:xfrm>
            <a:off x="4607722" y="1986123"/>
            <a:ext cx="2976558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0702339-1F0C-C369-FCFB-146E7A003FE9}"/>
              </a:ext>
            </a:extLst>
          </p:cNvPr>
          <p:cNvCxnSpPr>
            <a:cxnSpLocks/>
          </p:cNvCxnSpPr>
          <p:nvPr userDrawn="1"/>
        </p:nvCxnSpPr>
        <p:spPr>
          <a:xfrm>
            <a:off x="4607722" y="3532345"/>
            <a:ext cx="2976558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5081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D7DC7-5E0B-D391-2446-8DCABDACA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45D86F-BB65-5B98-A25F-CB4724F0A5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F5C8A8-16DB-59FA-110C-48D8DF89AC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145BEC1-5699-E38E-28FA-CC87702F7F0C}"/>
              </a:ext>
            </a:extLst>
          </p:cNvPr>
          <p:cNvCxnSpPr>
            <a:cxnSpLocks/>
          </p:cNvCxnSpPr>
          <p:nvPr userDrawn="1"/>
        </p:nvCxnSpPr>
        <p:spPr>
          <a:xfrm>
            <a:off x="2825199" y="2410684"/>
            <a:ext cx="0" cy="1114459"/>
          </a:xfrm>
          <a:prstGeom prst="line">
            <a:avLst/>
          </a:prstGeom>
          <a:ln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CDF50C1-C2DB-DBAF-9961-12F393C23881}"/>
              </a:ext>
            </a:extLst>
          </p:cNvPr>
          <p:cNvCxnSpPr>
            <a:cxnSpLocks/>
          </p:cNvCxnSpPr>
          <p:nvPr userDrawn="1"/>
        </p:nvCxnSpPr>
        <p:spPr>
          <a:xfrm flipV="1">
            <a:off x="4314020" y="3782283"/>
            <a:ext cx="0" cy="1114459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F30EDE1-8154-F158-17C4-9C99C2FF7C72}"/>
              </a:ext>
            </a:extLst>
          </p:cNvPr>
          <p:cNvCxnSpPr>
            <a:cxnSpLocks/>
          </p:cNvCxnSpPr>
          <p:nvPr userDrawn="1"/>
        </p:nvCxnSpPr>
        <p:spPr>
          <a:xfrm>
            <a:off x="5899282" y="2410684"/>
            <a:ext cx="0" cy="1114459"/>
          </a:xfrm>
          <a:prstGeom prst="line">
            <a:avLst/>
          </a:prstGeom>
          <a:ln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74C4EB6-21FD-C2B7-8647-6DCC0E06F6F1}"/>
              </a:ext>
            </a:extLst>
          </p:cNvPr>
          <p:cNvCxnSpPr>
            <a:cxnSpLocks/>
          </p:cNvCxnSpPr>
          <p:nvPr userDrawn="1"/>
        </p:nvCxnSpPr>
        <p:spPr>
          <a:xfrm flipV="1">
            <a:off x="7406137" y="3782283"/>
            <a:ext cx="0" cy="1114459"/>
          </a:xfrm>
          <a:prstGeom prst="line">
            <a:avLst/>
          </a:prstGeom>
          <a:ln>
            <a:solidFill>
              <a:schemeClr val="bg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FE4DEC6-8949-99C1-95DF-B60911842F85}"/>
              </a:ext>
            </a:extLst>
          </p:cNvPr>
          <p:cNvCxnSpPr>
            <a:cxnSpLocks/>
          </p:cNvCxnSpPr>
          <p:nvPr userDrawn="1"/>
        </p:nvCxnSpPr>
        <p:spPr>
          <a:xfrm>
            <a:off x="1675996" y="3654798"/>
            <a:ext cx="8840007" cy="0"/>
          </a:xfrm>
          <a:prstGeom prst="line">
            <a:avLst/>
          </a:prstGeom>
          <a:ln w="76200">
            <a:solidFill>
              <a:schemeClr val="tx2"/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0E20CE14-3A90-39C9-511E-EFAAD0C7A170}"/>
              </a:ext>
            </a:extLst>
          </p:cNvPr>
          <p:cNvSpPr/>
          <p:nvPr userDrawn="1"/>
        </p:nvSpPr>
        <p:spPr>
          <a:xfrm>
            <a:off x="2584784" y="3429000"/>
            <a:ext cx="465333" cy="46533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CEA2F1B-4852-5D56-D1F3-90B6AACC1E35}"/>
              </a:ext>
            </a:extLst>
          </p:cNvPr>
          <p:cNvSpPr/>
          <p:nvPr userDrawn="1"/>
        </p:nvSpPr>
        <p:spPr>
          <a:xfrm>
            <a:off x="4118783" y="3429000"/>
            <a:ext cx="465333" cy="4653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AAD6225-B288-4E38-3D5D-135CFC3793B8}"/>
              </a:ext>
            </a:extLst>
          </p:cNvPr>
          <p:cNvSpPr/>
          <p:nvPr userDrawn="1"/>
        </p:nvSpPr>
        <p:spPr>
          <a:xfrm>
            <a:off x="5652782" y="3429000"/>
            <a:ext cx="465333" cy="46533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80F1E24-EFDA-A38C-5D2E-0BA317398B2E}"/>
              </a:ext>
            </a:extLst>
          </p:cNvPr>
          <p:cNvSpPr/>
          <p:nvPr userDrawn="1"/>
        </p:nvSpPr>
        <p:spPr>
          <a:xfrm>
            <a:off x="7186781" y="3429000"/>
            <a:ext cx="465333" cy="465333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DCB6E97-5581-0A96-2893-39D992FF03EA}"/>
              </a:ext>
            </a:extLst>
          </p:cNvPr>
          <p:cNvSpPr/>
          <p:nvPr userDrawn="1"/>
        </p:nvSpPr>
        <p:spPr>
          <a:xfrm>
            <a:off x="8720779" y="3429000"/>
            <a:ext cx="465333" cy="46533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8635A93-5B30-1DB3-FB66-0DFB131D1D2E}"/>
              </a:ext>
            </a:extLst>
          </p:cNvPr>
          <p:cNvCxnSpPr>
            <a:cxnSpLocks/>
          </p:cNvCxnSpPr>
          <p:nvPr userDrawn="1"/>
        </p:nvCxnSpPr>
        <p:spPr>
          <a:xfrm>
            <a:off x="8952448" y="2410684"/>
            <a:ext cx="0" cy="1114459"/>
          </a:xfrm>
          <a:prstGeom prst="line">
            <a:avLst/>
          </a:prstGeom>
          <a:ln>
            <a:solidFill>
              <a:schemeClr val="accent6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0676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A9690-779C-ED55-BC83-8FEF30A3C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1DEA6-9750-7024-54B4-057D15FAF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E1C4F1-569C-C6F6-C700-DE346B1786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BA0CB4-F479-16E3-023D-9C308B09F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DCB5C5-0C59-A97D-4824-5894398C3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3E82A41-698D-DD38-D52D-B93E3FE34048}"/>
              </a:ext>
            </a:extLst>
          </p:cNvPr>
          <p:cNvCxnSpPr>
            <a:cxnSpLocks/>
          </p:cNvCxnSpPr>
          <p:nvPr userDrawn="1"/>
        </p:nvCxnSpPr>
        <p:spPr>
          <a:xfrm>
            <a:off x="4921436" y="987425"/>
            <a:ext cx="0" cy="488156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7880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77B93-A895-0EB8-B362-2C3064908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8ED3A7-466A-F128-FD07-0EEE53E556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E2DF7F-FA70-CC1E-2E36-C6889C9A5C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265DD3-90B0-1FD2-7DC6-3055A3C42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AE3359-D79E-C519-2545-82893A4AB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43308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 Cover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background with white squares and dots">
            <a:extLst>
              <a:ext uri="{FF2B5EF4-FFF2-40B4-BE49-F238E27FC236}">
                <a16:creationId xmlns:a16="http://schemas.microsoft.com/office/drawing/2014/main" id="{FBAD02DA-8273-01C2-CB51-690FA91642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" y="0"/>
            <a:ext cx="12188389" cy="6858000"/>
          </a:xfrm>
          <a:prstGeom prst="rect">
            <a:avLst/>
          </a:prstGeom>
        </p:spPr>
      </p:pic>
      <p:pic>
        <p:nvPicPr>
          <p:cNvPr id="6" name="Picture 5" descr="A blue and white logo">
            <a:extLst>
              <a:ext uri="{FF2B5EF4-FFF2-40B4-BE49-F238E27FC236}">
                <a16:creationId xmlns:a16="http://schemas.microsoft.com/office/drawing/2014/main" id="{4610B303-28EB-7B66-CEE4-A06248CE879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33" y="1001078"/>
            <a:ext cx="2749868" cy="962028"/>
          </a:xfrm>
          <a:prstGeom prst="rect">
            <a:avLst/>
          </a:prstGeom>
        </p:spPr>
      </p:pic>
      <p:pic>
        <p:nvPicPr>
          <p:cNvPr id="5" name="Picture 4" descr="A reflection of a building in a glass wall&#10;&#10;AI-generated content may be incorrect.">
            <a:extLst>
              <a:ext uri="{FF2B5EF4-FFF2-40B4-BE49-F238E27FC236}">
                <a16:creationId xmlns:a16="http://schemas.microsoft.com/office/drawing/2014/main" id="{3E779F5B-74D6-83AC-8BDE-CE1EF69D50E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134" y="-1"/>
            <a:ext cx="3691466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806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F8CA2-FB5F-545F-A14E-AD1582D15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1D9113-918B-8655-6CE9-B736E330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F691ED-4081-02F3-2720-639907E505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3699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10C159-96DE-6B06-DD95-50B0DF274D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682FDA-33A8-A00B-B3B9-ACBD96A51B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699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7A1E77-C59B-0100-3447-14BBD574E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9E8AD1-3E99-1DA4-672A-71F859F59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562603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FD3E1-D3D2-C2E8-E051-1F5B056B2C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5B8722-20D9-D231-E47D-96D8B4DC41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B142C-27F5-D74C-947B-C0C88B69E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B66B8-F0FF-6DA4-61A2-B0F9CFBB8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934747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A6E5D0DE-B37C-9BF0-89A8-E2AA5A175238}"/>
              </a:ext>
            </a:extLst>
          </p:cNvPr>
          <p:cNvGrpSpPr/>
          <p:nvPr userDrawn="1"/>
        </p:nvGrpSpPr>
        <p:grpSpPr>
          <a:xfrm>
            <a:off x="5768594" y="136524"/>
            <a:ext cx="2670590" cy="5768972"/>
            <a:chOff x="3223770" y="136525"/>
            <a:chExt cx="2978910" cy="576897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FC26597-7631-8014-74AA-457446A4C532}"/>
                </a:ext>
              </a:extLst>
            </p:cNvPr>
            <p:cNvSpPr/>
            <p:nvPr userDrawn="1"/>
          </p:nvSpPr>
          <p:spPr>
            <a:xfrm>
              <a:off x="3223770" y="136525"/>
              <a:ext cx="2978910" cy="57689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0" name="Title 1">
              <a:extLst>
                <a:ext uri="{FF2B5EF4-FFF2-40B4-BE49-F238E27FC236}">
                  <a16:creationId xmlns:a16="http://schemas.microsoft.com/office/drawing/2014/main" id="{F27D12EC-7A57-34B0-F7AC-E15BEAB0287D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607490" y="1337641"/>
              <a:ext cx="862220" cy="521286"/>
            </a:xfrm>
            <a:prstGeom prst="rect">
              <a:avLst/>
            </a:prstGeom>
            <a:grpFill/>
          </p:spPr>
          <p:txBody>
            <a:bodyPr vert="horz" lIns="91440" tIns="45720" rIns="91440" bIns="45720" rtlCol="0" anchor="ctr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kern="1200">
                  <a:solidFill>
                    <a:schemeClr val="bg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r>
                <a:rPr lang="en-GB" sz="4800" b="1" i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en-US" sz="4800" b="1" i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Title 1">
              <a:extLst>
                <a:ext uri="{FF2B5EF4-FFF2-40B4-BE49-F238E27FC236}">
                  <a16:creationId xmlns:a16="http://schemas.microsoft.com/office/drawing/2014/main" id="{48F783B9-AE0D-E38D-C8D8-2364D40D88DA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607490" y="4200849"/>
              <a:ext cx="862220" cy="521286"/>
            </a:xfrm>
            <a:prstGeom prst="rect">
              <a:avLst/>
            </a:prstGeom>
            <a:grpFill/>
          </p:spPr>
          <p:txBody>
            <a:bodyPr vert="horz" lIns="91440" tIns="45720" rIns="91440" bIns="45720" rtlCol="0" anchor="ctr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kern="1200">
                  <a:solidFill>
                    <a:schemeClr val="bg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r>
                <a:rPr lang="en-GB" sz="4800" b="1" i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en-US" sz="4800" b="1" i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5E2B2DA-4705-E246-AB1C-880DCB460977}"/>
              </a:ext>
            </a:extLst>
          </p:cNvPr>
          <p:cNvGrpSpPr/>
          <p:nvPr userDrawn="1"/>
        </p:nvGrpSpPr>
        <p:grpSpPr>
          <a:xfrm>
            <a:off x="8610600" y="136524"/>
            <a:ext cx="2743200" cy="5768972"/>
            <a:chOff x="3223770" y="136525"/>
            <a:chExt cx="2978910" cy="576897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5385E6C-BB90-52FC-1FF1-FF10D2680351}"/>
                </a:ext>
              </a:extLst>
            </p:cNvPr>
            <p:cNvSpPr/>
            <p:nvPr userDrawn="1"/>
          </p:nvSpPr>
          <p:spPr>
            <a:xfrm>
              <a:off x="3223770" y="136525"/>
              <a:ext cx="2978910" cy="57689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4" name="Title 1">
              <a:extLst>
                <a:ext uri="{FF2B5EF4-FFF2-40B4-BE49-F238E27FC236}">
                  <a16:creationId xmlns:a16="http://schemas.microsoft.com/office/drawing/2014/main" id="{A60C0213-C3CD-3100-4503-FDDE0E856C4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607490" y="1337641"/>
              <a:ext cx="862220" cy="521286"/>
            </a:xfrm>
            <a:prstGeom prst="rect">
              <a:avLst/>
            </a:prstGeom>
            <a:grpFill/>
          </p:spPr>
          <p:txBody>
            <a:bodyPr vert="horz" lIns="91440" tIns="45720" rIns="91440" bIns="45720" rtlCol="0" anchor="ctr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kern="1200">
                  <a:solidFill>
                    <a:schemeClr val="bg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r>
                <a:rPr lang="en-GB" sz="4800" b="1" i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en-US" sz="4800" b="1" i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Title 1">
              <a:extLst>
                <a:ext uri="{FF2B5EF4-FFF2-40B4-BE49-F238E27FC236}">
                  <a16:creationId xmlns:a16="http://schemas.microsoft.com/office/drawing/2014/main" id="{77EB4CF8-74F1-A946-77F1-37BF890B3DF8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607490" y="4200849"/>
              <a:ext cx="862220" cy="521286"/>
            </a:xfrm>
            <a:prstGeom prst="rect">
              <a:avLst/>
            </a:prstGeom>
            <a:grpFill/>
          </p:spPr>
          <p:txBody>
            <a:bodyPr vert="horz" lIns="91440" tIns="45720" rIns="91440" bIns="45720" rtlCol="0" anchor="ctr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kern="1200">
                  <a:solidFill>
                    <a:schemeClr val="bg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r>
                <a:rPr lang="en-US" sz="4800" b="1" i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4D555A7-C114-4AF1-145B-55E474CB9766}"/>
              </a:ext>
            </a:extLst>
          </p:cNvPr>
          <p:cNvGrpSpPr/>
          <p:nvPr userDrawn="1"/>
        </p:nvGrpSpPr>
        <p:grpSpPr>
          <a:xfrm>
            <a:off x="2926589" y="136525"/>
            <a:ext cx="2670590" cy="5768972"/>
            <a:chOff x="3223770" y="136525"/>
            <a:chExt cx="2978910" cy="576897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930B789-75F3-BF4C-10B8-1B12AF499B47}"/>
                </a:ext>
              </a:extLst>
            </p:cNvPr>
            <p:cNvSpPr/>
            <p:nvPr userDrawn="1"/>
          </p:nvSpPr>
          <p:spPr>
            <a:xfrm>
              <a:off x="3223770" y="136525"/>
              <a:ext cx="2978910" cy="576897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9" name="Title 1">
              <a:extLst>
                <a:ext uri="{FF2B5EF4-FFF2-40B4-BE49-F238E27FC236}">
                  <a16:creationId xmlns:a16="http://schemas.microsoft.com/office/drawing/2014/main" id="{A7CE9C48-C87F-5DFF-0AF9-AE2DA71F8EDA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607490" y="1337641"/>
              <a:ext cx="862220" cy="52128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kern="1200">
                  <a:solidFill>
                    <a:schemeClr val="bg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r>
                <a:rPr lang="en-GB" sz="4800" b="1" i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en-US" sz="4800" b="1" i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Title 1">
              <a:extLst>
                <a:ext uri="{FF2B5EF4-FFF2-40B4-BE49-F238E27FC236}">
                  <a16:creationId xmlns:a16="http://schemas.microsoft.com/office/drawing/2014/main" id="{A9D308A4-98EC-92B8-D071-DCA51D7EB1B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607490" y="4202610"/>
              <a:ext cx="862220" cy="52128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2400" kern="1200">
                  <a:solidFill>
                    <a:schemeClr val="bg1"/>
                  </a:solidFill>
                  <a:latin typeface="+mn-lt"/>
                  <a:ea typeface="+mj-ea"/>
                  <a:cs typeface="+mj-cs"/>
                </a:defRPr>
              </a:lvl1pPr>
            </a:lstStyle>
            <a:p>
              <a:r>
                <a:rPr lang="en-GB" sz="4800" b="1" i="0">
                  <a:solidFill>
                    <a:schemeClr val="bg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en-US" sz="4800" b="1" i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808A10-4505-9A24-399F-FCAF5AA506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01859-FA98-3AF8-A4D0-44507C68D7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362B30C-3F08-3D70-8CEF-D1D5F6909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446" y="1337641"/>
            <a:ext cx="2352233" cy="336673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E886314-533F-AE18-0D1C-64307F719D9A}"/>
              </a:ext>
            </a:extLst>
          </p:cNvPr>
          <p:cNvCxnSpPr>
            <a:cxnSpLocks/>
            <a:endCxn id="33" idx="3"/>
          </p:cNvCxnSpPr>
          <p:nvPr userDrawn="1"/>
        </p:nvCxnSpPr>
        <p:spPr>
          <a:xfrm flipV="1">
            <a:off x="2926589" y="3021010"/>
            <a:ext cx="842721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2026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808A10-4505-9A24-399F-FCAF5AA506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01859-FA98-3AF8-A4D0-44507C68D7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362B30C-3F08-3D70-8CEF-D1D5F6909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7641"/>
            <a:ext cx="2103119" cy="336673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454A83-ABD1-CD5F-810C-D9B75D1E25A6}"/>
              </a:ext>
            </a:extLst>
          </p:cNvPr>
          <p:cNvSpPr/>
          <p:nvPr userDrawn="1"/>
        </p:nvSpPr>
        <p:spPr>
          <a:xfrm>
            <a:off x="3113525" y="327617"/>
            <a:ext cx="2593989" cy="26137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44FC5F05-E816-7ECB-2501-1F846CF109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13525" y="341197"/>
            <a:ext cx="2593989" cy="11010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0132EB8-928D-6A43-B0D9-BE1B8FDA2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13525" y="1455788"/>
            <a:ext cx="2593989" cy="148553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DE0B236-2499-BC18-40DE-9E10DF21F869}"/>
              </a:ext>
            </a:extLst>
          </p:cNvPr>
          <p:cNvSpPr/>
          <p:nvPr userDrawn="1"/>
        </p:nvSpPr>
        <p:spPr>
          <a:xfrm>
            <a:off x="8759811" y="327617"/>
            <a:ext cx="2593989" cy="26137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85DAEEA9-CA8D-72C6-C84D-A2D538BB2C5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759811" y="341197"/>
            <a:ext cx="2593989" cy="11010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1A3658F-65B5-B235-1EB3-C188BE2C3211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759811" y="1455744"/>
            <a:ext cx="2593989" cy="148557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657047-ACF3-E26A-839A-C452A363C94E}"/>
              </a:ext>
            </a:extLst>
          </p:cNvPr>
          <p:cNvSpPr/>
          <p:nvPr userDrawn="1"/>
        </p:nvSpPr>
        <p:spPr>
          <a:xfrm>
            <a:off x="5936668" y="327617"/>
            <a:ext cx="2593989" cy="26137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FD71AA65-38C0-B934-05D5-D8EC83FA52B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936668" y="327615"/>
            <a:ext cx="2593989" cy="112813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5E9D2816-6FEA-BF0B-0E77-C1D9BCE45033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5936668" y="1482862"/>
            <a:ext cx="2593989" cy="14584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2EB2333-1528-2826-C3E5-E9501686CAAE}"/>
              </a:ext>
            </a:extLst>
          </p:cNvPr>
          <p:cNvSpPr/>
          <p:nvPr userDrawn="1"/>
        </p:nvSpPr>
        <p:spPr>
          <a:xfrm>
            <a:off x="3113525" y="3193443"/>
            <a:ext cx="2593989" cy="26137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82C012E6-D52E-B585-289F-CF893273BDC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113525" y="3207791"/>
            <a:ext cx="2593989" cy="11010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136C3C02-A1CB-1482-ADA2-08658A3FE7FD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3113525" y="4323149"/>
            <a:ext cx="2593989" cy="148399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3F4B470-B915-20AA-4B05-9B9B31806676}"/>
              </a:ext>
            </a:extLst>
          </p:cNvPr>
          <p:cNvSpPr/>
          <p:nvPr userDrawn="1"/>
        </p:nvSpPr>
        <p:spPr>
          <a:xfrm>
            <a:off x="5936668" y="3193443"/>
            <a:ext cx="2593989" cy="26137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6" name="Picture Placeholder 8">
            <a:extLst>
              <a:ext uri="{FF2B5EF4-FFF2-40B4-BE49-F238E27FC236}">
                <a16:creationId xmlns:a16="http://schemas.microsoft.com/office/drawing/2014/main" id="{FF11C04A-26EE-E564-40BC-A81B5C1A127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936668" y="3222141"/>
            <a:ext cx="2593989" cy="11010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0F2ABC19-529E-1C2A-F2EC-91005BD6CE8E}"/>
              </a:ext>
            </a:extLst>
          </p:cNvPr>
          <p:cNvSpPr>
            <a:spLocks noGrp="1"/>
          </p:cNvSpPr>
          <p:nvPr>
            <p:ph sz="half" idx="21"/>
          </p:nvPr>
        </p:nvSpPr>
        <p:spPr>
          <a:xfrm>
            <a:off x="5936668" y="4351849"/>
            <a:ext cx="2593989" cy="145529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F833CBB-1282-1E0B-B336-D50D944666BF}"/>
              </a:ext>
            </a:extLst>
          </p:cNvPr>
          <p:cNvSpPr/>
          <p:nvPr userDrawn="1"/>
        </p:nvSpPr>
        <p:spPr>
          <a:xfrm>
            <a:off x="8759811" y="3193443"/>
            <a:ext cx="2593989" cy="26137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37" name="Picture Placeholder 8">
            <a:extLst>
              <a:ext uri="{FF2B5EF4-FFF2-40B4-BE49-F238E27FC236}">
                <a16:creationId xmlns:a16="http://schemas.microsoft.com/office/drawing/2014/main" id="{E9719374-BAB4-0931-A543-59994265022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759811" y="3222141"/>
            <a:ext cx="2593989" cy="11010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/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E9882E6A-F218-3EA0-2C75-0C4316F268EB}"/>
              </a:ext>
            </a:extLst>
          </p:cNvPr>
          <p:cNvSpPr>
            <a:spLocks noGrp="1"/>
          </p:cNvSpPr>
          <p:nvPr>
            <p:ph sz="half" idx="23"/>
          </p:nvPr>
        </p:nvSpPr>
        <p:spPr>
          <a:xfrm>
            <a:off x="8759811" y="4351849"/>
            <a:ext cx="2593989" cy="145529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21530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808A10-4505-9A24-399F-FCAF5AA506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01859-FA98-3AF8-A4D0-44507C68D7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362B30C-3F08-3D70-8CEF-D1D5F69095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7641"/>
            <a:ext cx="2103119" cy="336673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454A83-ABD1-CD5F-810C-D9B75D1E25A6}"/>
              </a:ext>
            </a:extLst>
          </p:cNvPr>
          <p:cNvSpPr/>
          <p:nvPr userDrawn="1"/>
        </p:nvSpPr>
        <p:spPr>
          <a:xfrm>
            <a:off x="3113525" y="327617"/>
            <a:ext cx="2593989" cy="54788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44FC5F05-E816-7ECB-2501-1F846CF109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13525" y="341197"/>
            <a:ext cx="2593989" cy="11010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0132EB8-928D-6A43-B0D9-BE1B8FDA2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13525" y="1539240"/>
            <a:ext cx="2593989" cy="4267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DE0B236-2499-BC18-40DE-9E10DF21F869}"/>
              </a:ext>
            </a:extLst>
          </p:cNvPr>
          <p:cNvSpPr/>
          <p:nvPr userDrawn="1"/>
        </p:nvSpPr>
        <p:spPr>
          <a:xfrm>
            <a:off x="8759811" y="327617"/>
            <a:ext cx="2593989" cy="54788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85DAEEA9-CA8D-72C6-C84D-A2D538BB2C5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759811" y="341197"/>
            <a:ext cx="2593989" cy="11010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1A3658F-65B5-B235-1EB3-C188BE2C3211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759811" y="1539240"/>
            <a:ext cx="2593989" cy="42671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657047-ACF3-E26A-839A-C452A363C94E}"/>
              </a:ext>
            </a:extLst>
          </p:cNvPr>
          <p:cNvSpPr/>
          <p:nvPr userDrawn="1"/>
        </p:nvSpPr>
        <p:spPr>
          <a:xfrm>
            <a:off x="5936668" y="327617"/>
            <a:ext cx="2593989" cy="54788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FD71AA65-38C0-B934-05D5-D8EC83FA52B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936668" y="327616"/>
            <a:ext cx="2593989" cy="1128129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DE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5E9D2816-6FEA-BF0B-0E77-C1D9BCE45033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5936668" y="1539240"/>
            <a:ext cx="2593989" cy="426719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78087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4A3AC-32BE-7B18-A3DF-65F9E701B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FBADD-A0DD-AF85-FF79-E324DE3F87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F3A0E5-A1F6-1517-3A51-FFDCDE940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38F318-0DB9-2EE3-99D1-152FDDAD9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2274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yellow text on a black background">
            <a:extLst>
              <a:ext uri="{FF2B5EF4-FFF2-40B4-BE49-F238E27FC236}">
                <a16:creationId xmlns:a16="http://schemas.microsoft.com/office/drawing/2014/main" id="{073121C9-6102-88DE-379F-281A5DBA66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84713"/>
            <a:ext cx="1280160" cy="436761"/>
          </a:xfrm>
          <a:prstGeom prst="rect">
            <a:avLst/>
          </a:prstGeom>
        </p:spPr>
      </p:pic>
      <p:pic>
        <p:nvPicPr>
          <p:cNvPr id="3" name="Picture 2" descr="A black background with many squares">
            <a:extLst>
              <a:ext uri="{FF2B5EF4-FFF2-40B4-BE49-F238E27FC236}">
                <a16:creationId xmlns:a16="http://schemas.microsoft.com/office/drawing/2014/main" id="{651058FC-653F-7A3F-3E28-096CC8649CC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" y="0"/>
            <a:ext cx="121883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4507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and white logo">
            <a:extLst>
              <a:ext uri="{FF2B5EF4-FFF2-40B4-BE49-F238E27FC236}">
                <a16:creationId xmlns:a16="http://schemas.microsoft.com/office/drawing/2014/main" id="{291A151C-9FE7-48F4-0BF9-7E5266A9A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0" y="6265853"/>
            <a:ext cx="1390650" cy="497175"/>
          </a:xfrm>
          <a:prstGeom prst="rect">
            <a:avLst/>
          </a:prstGeom>
        </p:spPr>
      </p:pic>
      <p:pic>
        <p:nvPicPr>
          <p:cNvPr id="11" name="Picture 10" descr="A black background with white squares">
            <a:extLst>
              <a:ext uri="{FF2B5EF4-FFF2-40B4-BE49-F238E27FC236}">
                <a16:creationId xmlns:a16="http://schemas.microsoft.com/office/drawing/2014/main" id="{6B486F11-3960-92A6-9274-65B13E911DB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" y="0"/>
            <a:ext cx="121883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8718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Custom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and white logo">
            <a:extLst>
              <a:ext uri="{FF2B5EF4-FFF2-40B4-BE49-F238E27FC236}">
                <a16:creationId xmlns:a16="http://schemas.microsoft.com/office/drawing/2014/main" id="{291A151C-9FE7-48F4-0BF9-7E5266A9A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0" y="6265853"/>
            <a:ext cx="1390650" cy="49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0318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yellow text on a black background">
            <a:extLst>
              <a:ext uri="{FF2B5EF4-FFF2-40B4-BE49-F238E27FC236}">
                <a16:creationId xmlns:a16="http://schemas.microsoft.com/office/drawing/2014/main" id="{073121C9-6102-88DE-379F-281A5DBA66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84713"/>
            <a:ext cx="1280160" cy="436761"/>
          </a:xfrm>
          <a:prstGeom prst="rect">
            <a:avLst/>
          </a:prstGeom>
        </p:spPr>
      </p:pic>
      <p:pic>
        <p:nvPicPr>
          <p:cNvPr id="7" name="Picture 6" descr="A black background with red dots">
            <a:extLst>
              <a:ext uri="{FF2B5EF4-FFF2-40B4-BE49-F238E27FC236}">
                <a16:creationId xmlns:a16="http://schemas.microsoft.com/office/drawing/2014/main" id="{2DAF7C05-D5F6-4F0E-3085-5B71EF64DF5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167"/>
            <a:ext cx="12192000" cy="619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872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88C67-2439-EA06-8C7D-002EBF851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E9CEDF-57B5-BE18-6136-D21413DECA3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7448D1-9796-DAD1-4AC5-1F2C804939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68084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Custom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ack background with white dots">
            <a:extLst>
              <a:ext uri="{FF2B5EF4-FFF2-40B4-BE49-F238E27FC236}">
                <a16:creationId xmlns:a16="http://schemas.microsoft.com/office/drawing/2014/main" id="{25E97DD1-E02D-559C-098F-8CBB1B8727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045"/>
            <a:ext cx="12192000" cy="6189910"/>
          </a:xfrm>
          <a:prstGeom prst="rect">
            <a:avLst/>
          </a:prstGeom>
        </p:spPr>
      </p:pic>
      <p:pic>
        <p:nvPicPr>
          <p:cNvPr id="7" name="Picture 6" descr="A black and white logo">
            <a:extLst>
              <a:ext uri="{FF2B5EF4-FFF2-40B4-BE49-F238E27FC236}">
                <a16:creationId xmlns:a16="http://schemas.microsoft.com/office/drawing/2014/main" id="{88DD891E-1AFF-5901-486E-79D8FBC1381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0" y="6265853"/>
            <a:ext cx="1390650" cy="49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9754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Custom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and white logo">
            <a:extLst>
              <a:ext uri="{FF2B5EF4-FFF2-40B4-BE49-F238E27FC236}">
                <a16:creationId xmlns:a16="http://schemas.microsoft.com/office/drawing/2014/main" id="{88DD891E-1AFF-5901-486E-79D8FBC138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0" y="6265853"/>
            <a:ext cx="1390650" cy="49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308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yellow text on a black background">
            <a:extLst>
              <a:ext uri="{FF2B5EF4-FFF2-40B4-BE49-F238E27FC236}">
                <a16:creationId xmlns:a16="http://schemas.microsoft.com/office/drawing/2014/main" id="{073121C9-6102-88DE-379F-281A5DBA66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84713"/>
            <a:ext cx="1280160" cy="436761"/>
          </a:xfrm>
          <a:prstGeom prst="rect">
            <a:avLst/>
          </a:prstGeom>
        </p:spPr>
      </p:pic>
      <p:pic>
        <p:nvPicPr>
          <p:cNvPr id="3" name="Picture 2" descr="A screenshot of a video game">
            <a:extLst>
              <a:ext uri="{FF2B5EF4-FFF2-40B4-BE49-F238E27FC236}">
                <a16:creationId xmlns:a16="http://schemas.microsoft.com/office/drawing/2014/main" id="{5ACE6049-AD5F-2EEF-A366-FE368C4544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9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788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and white logo">
            <a:extLst>
              <a:ext uri="{FF2B5EF4-FFF2-40B4-BE49-F238E27FC236}">
                <a16:creationId xmlns:a16="http://schemas.microsoft.com/office/drawing/2014/main" id="{88DD891E-1AFF-5901-486E-79D8FBC138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0" y="6265853"/>
            <a:ext cx="1390650" cy="497175"/>
          </a:xfrm>
          <a:prstGeom prst="rect">
            <a:avLst/>
          </a:prstGeom>
        </p:spPr>
      </p:pic>
      <p:pic>
        <p:nvPicPr>
          <p:cNvPr id="3" name="Picture 2" descr="A black background with many squares and dots">
            <a:extLst>
              <a:ext uri="{FF2B5EF4-FFF2-40B4-BE49-F238E27FC236}">
                <a16:creationId xmlns:a16="http://schemas.microsoft.com/office/drawing/2014/main" id="{9D9E343A-938B-0EB3-64ED-547E4847E6A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9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9639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and white logo">
            <a:extLst>
              <a:ext uri="{FF2B5EF4-FFF2-40B4-BE49-F238E27FC236}">
                <a16:creationId xmlns:a16="http://schemas.microsoft.com/office/drawing/2014/main" id="{88DD891E-1AFF-5901-486E-79D8FBC138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0" y="6265853"/>
            <a:ext cx="1390650" cy="49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2933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ue and yellow text on a black background">
            <a:extLst>
              <a:ext uri="{FF2B5EF4-FFF2-40B4-BE49-F238E27FC236}">
                <a16:creationId xmlns:a16="http://schemas.microsoft.com/office/drawing/2014/main" id="{073121C9-6102-88DE-379F-281A5DBA66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84713"/>
            <a:ext cx="1280160" cy="436761"/>
          </a:xfrm>
          <a:prstGeom prst="rect">
            <a:avLst/>
          </a:prstGeom>
        </p:spPr>
      </p:pic>
      <p:pic>
        <p:nvPicPr>
          <p:cNvPr id="4" name="Picture 3" descr="A black background with green squares">
            <a:extLst>
              <a:ext uri="{FF2B5EF4-FFF2-40B4-BE49-F238E27FC236}">
                <a16:creationId xmlns:a16="http://schemas.microsoft.com/office/drawing/2014/main" id="{418A76BF-1993-37BD-0038-2E5A0CDA7FA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" y="0"/>
            <a:ext cx="121883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5492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_Custom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and white logo">
            <a:extLst>
              <a:ext uri="{FF2B5EF4-FFF2-40B4-BE49-F238E27FC236}">
                <a16:creationId xmlns:a16="http://schemas.microsoft.com/office/drawing/2014/main" id="{88DD891E-1AFF-5901-486E-79D8FBC138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0" y="6265853"/>
            <a:ext cx="1390650" cy="497175"/>
          </a:xfrm>
          <a:prstGeom prst="rect">
            <a:avLst/>
          </a:prstGeom>
        </p:spPr>
      </p:pic>
      <p:pic>
        <p:nvPicPr>
          <p:cNvPr id="10" name="Picture 9" descr="A black background with white circles and dots">
            <a:extLst>
              <a:ext uri="{FF2B5EF4-FFF2-40B4-BE49-F238E27FC236}">
                <a16:creationId xmlns:a16="http://schemas.microsoft.com/office/drawing/2014/main" id="{3B0ACDC5-4386-3F3D-2C22-C29B88F4FE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" y="0"/>
            <a:ext cx="121883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9660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Custom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and white logo">
            <a:extLst>
              <a:ext uri="{FF2B5EF4-FFF2-40B4-BE49-F238E27FC236}">
                <a16:creationId xmlns:a16="http://schemas.microsoft.com/office/drawing/2014/main" id="{88DD891E-1AFF-5901-486E-79D8FBC138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0" y="6265853"/>
            <a:ext cx="1390650" cy="49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0947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1_Custom Lay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ack background with white squares">
            <a:extLst>
              <a:ext uri="{FF2B5EF4-FFF2-40B4-BE49-F238E27FC236}">
                <a16:creationId xmlns:a16="http://schemas.microsoft.com/office/drawing/2014/main" id="{E2D224DD-0097-5BCB-D4DB-C7C203AD03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" y="0"/>
            <a:ext cx="12188389" cy="6858000"/>
          </a:xfrm>
          <a:prstGeom prst="rect">
            <a:avLst/>
          </a:prstGeom>
        </p:spPr>
      </p:pic>
      <p:pic>
        <p:nvPicPr>
          <p:cNvPr id="7" name="Picture 6" descr="A black and white logo">
            <a:extLst>
              <a:ext uri="{FF2B5EF4-FFF2-40B4-BE49-F238E27FC236}">
                <a16:creationId xmlns:a16="http://schemas.microsoft.com/office/drawing/2014/main" id="{D07B0C47-7705-3D01-D416-253E786C491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0" y="6265853"/>
            <a:ext cx="1390650" cy="49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9999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2_Custom Lay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background with white squares">
            <a:extLst>
              <a:ext uri="{FF2B5EF4-FFF2-40B4-BE49-F238E27FC236}">
                <a16:creationId xmlns:a16="http://schemas.microsoft.com/office/drawing/2014/main" id="{3A47F126-AE38-23E8-FFD7-27012B0E84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773" y="0"/>
            <a:ext cx="6549227" cy="6858000"/>
          </a:xfrm>
          <a:prstGeom prst="rect">
            <a:avLst/>
          </a:prstGeom>
        </p:spPr>
      </p:pic>
      <p:pic>
        <p:nvPicPr>
          <p:cNvPr id="4" name="Picture 3" descr="A blue and white logo">
            <a:extLst>
              <a:ext uri="{FF2B5EF4-FFF2-40B4-BE49-F238E27FC236}">
                <a16:creationId xmlns:a16="http://schemas.microsoft.com/office/drawing/2014/main" id="{00DB35D8-1A3B-FF58-42F4-6B6BD2367A3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33" y="1001078"/>
            <a:ext cx="2749868" cy="962028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6821747-850C-916E-5197-B228D9CFE72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72876489"/>
              </p:ext>
            </p:extLst>
          </p:nvPr>
        </p:nvGraphicFramePr>
        <p:xfrm>
          <a:off x="907733" y="2472026"/>
          <a:ext cx="2759603" cy="19139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9603">
                  <a:extLst>
                    <a:ext uri="{9D8B030D-6E8A-4147-A177-3AD203B41FA5}">
                      <a16:colId xmlns:a16="http://schemas.microsoft.com/office/drawing/2014/main" val="4190969106"/>
                    </a:ext>
                  </a:extLst>
                </a:gridCol>
              </a:tblGrid>
              <a:tr h="853523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  <a:spcBef>
                          <a:spcPts val="1000"/>
                        </a:spcBef>
                      </a:pPr>
                      <a:r>
                        <a:rPr lang="fr-FR" sz="1400" b="0" err="1">
                          <a:solidFill>
                            <a:prstClr val="white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Floor</a:t>
                      </a:r>
                      <a:r>
                        <a:rPr lang="fr-FR" sz="1400" b="0">
                          <a:solidFill>
                            <a:prstClr val="white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24-27, Tour </a:t>
                      </a:r>
                      <a:r>
                        <a:rPr lang="fr-FR" sz="1400" b="0" err="1">
                          <a:solidFill>
                            <a:prstClr val="white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Europlaza</a:t>
                      </a:r>
                      <a:endParaRPr lang="fr-FR" sz="1400" b="0">
                        <a:solidFill>
                          <a:prstClr val="white"/>
                        </a:solidFill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fr-FR" sz="1400" b="0">
                          <a:solidFill>
                            <a:prstClr val="white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20 Avenue André </a:t>
                      </a:r>
                      <a:r>
                        <a:rPr lang="fr-FR" sz="1400" b="0" err="1">
                          <a:solidFill>
                            <a:prstClr val="white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Prothin</a:t>
                      </a:r>
                      <a:endParaRPr lang="fr-FR" sz="1400" b="0">
                        <a:solidFill>
                          <a:prstClr val="white"/>
                        </a:solidFill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fr-FR" sz="1400" b="0">
                          <a:solidFill>
                            <a:prstClr val="white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92400 Courbevoie, France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0175460"/>
                  </a:ext>
                </a:extLst>
              </a:tr>
              <a:tr h="6024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lang="en-US" sz="1400" b="0">
                          <a:solidFill>
                            <a:prstClr val="white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Tel:  +33 1 86 52 70 00</a:t>
                      </a:r>
                      <a:endParaRPr lang="en-GB" sz="1400" b="0">
                        <a:solidFill>
                          <a:prstClr val="white"/>
                        </a:solidFill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400" b="0">
                          <a:solidFill>
                            <a:srgbClr val="FFFFFF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E-mail: </a:t>
                      </a:r>
                      <a:r>
                        <a:rPr lang="en-US" sz="1400" b="0" err="1">
                          <a:solidFill>
                            <a:srgbClr val="FFFFFF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info@eba.europa.eu</a:t>
                      </a:r>
                      <a:endParaRPr lang="en-GB" sz="1400" b="0">
                        <a:solidFill>
                          <a:srgbClr val="000000"/>
                        </a:solidFill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0469975"/>
                  </a:ext>
                </a:extLst>
              </a:tr>
              <a:tr h="45793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>
                          <a:solidFill>
                            <a:srgbClr val="FFFFFF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https://</a:t>
                      </a:r>
                      <a:r>
                        <a:rPr lang="en-US" sz="1400" b="0" err="1">
                          <a:solidFill>
                            <a:srgbClr val="FFFFFF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eba.europa.eu</a:t>
                      </a:r>
                      <a:r>
                        <a:rPr lang="en-US" sz="1400" b="0">
                          <a:solidFill>
                            <a:srgbClr val="FFFFFF"/>
                          </a:solidFill>
                          <a:latin typeface="+mn-lt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/</a:t>
                      </a:r>
                      <a:endParaRPr lang="en-GB" sz="1400" b="0">
                        <a:solidFill>
                          <a:srgbClr val="FFFFFF"/>
                        </a:solidFill>
                        <a:latin typeface="+mn-lt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7499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26558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784EBB2-0AFE-5958-5439-F1CD7ECB9DB7}"/>
              </a:ext>
            </a:extLst>
          </p:cNvPr>
          <p:cNvSpPr/>
          <p:nvPr userDrawn="1"/>
        </p:nvSpPr>
        <p:spPr>
          <a:xfrm>
            <a:off x="0" y="0"/>
            <a:ext cx="12192000" cy="58445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1EC0C6-ED1C-9182-EAD1-5CEB8C9A7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E1C427-C654-872B-B9BD-D1BBF9268E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4323E-9273-2AF9-3D97-ADA92B08E5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3560217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12570-DC9A-71F4-AF25-D30E6A0EB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4B7BA7-7C3A-862E-F571-98CAAF8FB1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AE5F0-52F3-1EDF-024D-1D98D2C78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DC34E-1A04-C1E1-E281-C927269A5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86639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BA51DC-56DB-2DBE-7F44-767F372863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07B24B-9F88-355B-2FF9-B19E997630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62EB0D-6DFD-9102-1551-F81ADF639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E7972-E98B-7D67-3DD6-0CF6CB42A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49781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E1E97BA-5B0B-3DE7-4292-B65DF401252E}"/>
              </a:ext>
            </a:extLst>
          </p:cNvPr>
          <p:cNvSpPr/>
          <p:nvPr userDrawn="1"/>
        </p:nvSpPr>
        <p:spPr>
          <a:xfrm>
            <a:off x="0" y="0"/>
            <a:ext cx="12192000" cy="58445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1EC0C6-ED1C-9182-EAD1-5CEB8C9A7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E1C427-C654-872B-B9BD-D1BBF9268E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4323E-9273-2AF9-3D97-ADA92B08E5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3221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20C6117-44F6-7BFB-7678-5BC14635E790}"/>
              </a:ext>
            </a:extLst>
          </p:cNvPr>
          <p:cNvSpPr/>
          <p:nvPr userDrawn="1"/>
        </p:nvSpPr>
        <p:spPr>
          <a:xfrm>
            <a:off x="0" y="0"/>
            <a:ext cx="12192000" cy="58445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1EC0C6-ED1C-9182-EAD1-5CEB8C9A7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E1C427-C654-872B-B9BD-D1BBF9268E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4323E-9273-2AF9-3D97-ADA92B08E5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581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ustom Layou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35463D-5CD6-02CE-352B-EA3E2C97F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60049D-56A7-FB70-A328-C3204A476B2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E9AF4-43B5-1B24-C70F-D5EEBE27E4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  <p:pic>
        <p:nvPicPr>
          <p:cNvPr id="7" name="Picture 6" descr="A black and white logo">
            <a:extLst>
              <a:ext uri="{FF2B5EF4-FFF2-40B4-BE49-F238E27FC236}">
                <a16:creationId xmlns:a16="http://schemas.microsoft.com/office/drawing/2014/main" id="{E1DD5C9C-7F3E-2159-6558-8989C8C688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0" y="6265853"/>
            <a:ext cx="1390650" cy="497175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21ED56A-5A5F-A680-38BE-105D7163C76D}"/>
              </a:ext>
            </a:extLst>
          </p:cNvPr>
          <p:cNvCxnSpPr>
            <a:cxnSpLocks/>
          </p:cNvCxnSpPr>
          <p:nvPr userDrawn="1"/>
        </p:nvCxnSpPr>
        <p:spPr>
          <a:xfrm>
            <a:off x="838800" y="6065766"/>
            <a:ext cx="105150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50928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C4D6C-E585-7A5B-73AE-109F3F032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44348-BD44-9444-33B8-10496EDC8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17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BC6A9-0571-7118-F4AB-E7D67F27F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1D25-3664-846B-AA84-CFA3EAA76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  <p:pic>
        <p:nvPicPr>
          <p:cNvPr id="7" name="Picture 6" descr="A black background with blue hexagons">
            <a:extLst>
              <a:ext uri="{FF2B5EF4-FFF2-40B4-BE49-F238E27FC236}">
                <a16:creationId xmlns:a16="http://schemas.microsoft.com/office/drawing/2014/main" id="{4685D120-9677-9F4B-458E-24507A1A97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543" y="4323806"/>
            <a:ext cx="8468257" cy="2534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482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C4D6C-E585-7A5B-73AE-109F3F032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44348-BD44-9444-33B8-10496EDC86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17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BC6A9-0571-7118-F4AB-E7D67F27F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1D25-3664-846B-AA84-CFA3EAA76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8029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2DFBEE-6A77-853D-C318-D0A8CF309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ED9A7E-FB07-EE8D-A079-E1CBA1C272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67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48B87-B81D-A949-9B48-4DBFF1E0DD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283C6-85B4-D9DB-9F2D-D105FCF04E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E8CCCA-B601-4955-BB27-D5A6ACE27D7F}" type="slidenum">
              <a:rPr lang="el-GR" smtClean="0"/>
              <a:t>‹#›</a:t>
            </a:fld>
            <a:endParaRPr lang="el-GR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AEEFB84-F7AC-D408-93E3-CF198A3A859E}"/>
              </a:ext>
            </a:extLst>
          </p:cNvPr>
          <p:cNvCxnSpPr>
            <a:cxnSpLocks/>
          </p:cNvCxnSpPr>
          <p:nvPr userDrawn="1"/>
        </p:nvCxnSpPr>
        <p:spPr>
          <a:xfrm>
            <a:off x="838800" y="6065766"/>
            <a:ext cx="10515000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A blue and yellow text on a black background">
            <a:extLst>
              <a:ext uri="{FF2B5EF4-FFF2-40B4-BE49-F238E27FC236}">
                <a16:creationId xmlns:a16="http://schemas.microsoft.com/office/drawing/2014/main" id="{051AEC4A-21C8-0D90-876C-B1D9826DD100}"/>
              </a:ext>
            </a:extLst>
          </p:cNvPr>
          <p:cNvPicPr>
            <a:picLocks noChangeAspect="1"/>
          </p:cNvPicPr>
          <p:nvPr userDrawn="1"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84713"/>
            <a:ext cx="1280160" cy="436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85" r:id="rId4"/>
    <p:sldLayoutId id="2147483686" r:id="rId5"/>
    <p:sldLayoutId id="2147483687" r:id="rId6"/>
    <p:sldLayoutId id="2147483675" r:id="rId7"/>
    <p:sldLayoutId id="2147483676" r:id="rId8"/>
    <p:sldLayoutId id="2147483662" r:id="rId9"/>
    <p:sldLayoutId id="2147483678" r:id="rId10"/>
    <p:sldLayoutId id="2147483664" r:id="rId11"/>
    <p:sldLayoutId id="2147483684" r:id="rId12"/>
    <p:sldLayoutId id="2147483679" r:id="rId13"/>
    <p:sldLayoutId id="2147483677" r:id="rId14"/>
    <p:sldLayoutId id="2147483682" r:id="rId15"/>
    <p:sldLayoutId id="2147483680" r:id="rId16"/>
    <p:sldLayoutId id="2147483681" r:id="rId17"/>
    <p:sldLayoutId id="2147483683" r:id="rId18"/>
    <p:sldLayoutId id="2147483669" r:id="rId19"/>
    <p:sldLayoutId id="2147483665" r:id="rId20"/>
    <p:sldLayoutId id="2147483661" r:id="rId21"/>
    <p:sldLayoutId id="2147483688" r:id="rId22"/>
    <p:sldLayoutId id="2147483701" r:id="rId23"/>
    <p:sldLayoutId id="2147483702" r:id="rId24"/>
    <p:sldLayoutId id="2147483663" r:id="rId25"/>
    <p:sldLayoutId id="2147483693" r:id="rId26"/>
    <p:sldLayoutId id="2147483689" r:id="rId27"/>
    <p:sldLayoutId id="2147483690" r:id="rId28"/>
    <p:sldLayoutId id="2147483691" r:id="rId29"/>
    <p:sldLayoutId id="2147483692" r:id="rId30"/>
    <p:sldLayoutId id="2147483694" r:id="rId31"/>
    <p:sldLayoutId id="2147483695" r:id="rId32"/>
    <p:sldLayoutId id="2147483696" r:id="rId33"/>
    <p:sldLayoutId id="2147483697" r:id="rId34"/>
    <p:sldLayoutId id="2147483698" r:id="rId35"/>
    <p:sldLayoutId id="2147483699" r:id="rId36"/>
    <p:sldLayoutId id="2147483700" r:id="rId37"/>
    <p:sldLayoutId id="2147483703" r:id="rId38"/>
    <p:sldLayoutId id="2147483704" r:id="rId39"/>
    <p:sldLayoutId id="2147483670" r:id="rId40"/>
    <p:sldLayoutId id="2147483671" r:id="rId4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Clr>
          <a:schemeClr val="bg2"/>
        </a:buClr>
        <a:buFont typeface="Wingdings" panose="05000000000000000000" pitchFamily="2" charset="2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FBA9F90-D356-B203-EF40-4480ADED04C8}"/>
              </a:ext>
            </a:extLst>
          </p:cNvPr>
          <p:cNvSpPr txBox="1"/>
          <p:nvPr/>
        </p:nvSpPr>
        <p:spPr>
          <a:xfrm>
            <a:off x="1943100" y="2826435"/>
            <a:ext cx="93345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b="1" dirty="0"/>
              <a:t>Crypto Regulatory Developments and Stablecoins from a European Perspective</a:t>
            </a:r>
          </a:p>
          <a:p>
            <a:r>
              <a:rPr lang="en-GB" sz="2000" b="1" dirty="0"/>
              <a:t>Christian Moor, EBA, Paris, 12 November 2025, </a:t>
            </a:r>
          </a:p>
        </p:txBody>
      </p:sp>
    </p:spTree>
    <p:extLst>
      <p:ext uri="{BB962C8B-B14F-4D97-AF65-F5344CB8AC3E}">
        <p14:creationId xmlns:p14="http://schemas.microsoft.com/office/powerpoint/2010/main" val="128669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850"/>
    </mc:Choice>
    <mc:Fallback xmlns="">
      <p:transition spd="slow" advTm="6685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B2A1F-757C-CC71-0E20-6AEAEF2CB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MiCA’s role as a global regulatory blueprint and EU banking transition rules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3354E2E-87A6-276B-298E-3C893C1C0032}"/>
              </a:ext>
            </a:extLst>
          </p:cNvPr>
          <p:cNvSpPr>
            <a:spLocks noGrp="1"/>
          </p:cNvSpPr>
          <p:nvPr>
            <p:ph sz="half"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5181600" cy="4140835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GB" sz="1600" b="1"/>
              <a:t>Comprehensive Crypto Framework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GB" sz="1600" err="1"/>
              <a:t>MiCA</a:t>
            </a:r>
            <a:r>
              <a:rPr lang="en-GB" sz="1600"/>
              <a:t> is a global blueprint balancing crypto innovation and regulation to reduce systemic risks and boost investor confidence.</a:t>
            </a:r>
          </a:p>
          <a:p>
            <a:pPr marL="0" lvl="1" indent="0">
              <a:buFont typeface="Arial" panose="020B0604020202020204" pitchFamily="34" charset="0"/>
              <a:buNone/>
            </a:pPr>
            <a:endParaRPr lang="en-GB" sz="1600"/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GB" sz="1600" b="1"/>
              <a:t>EU DLT Pilot Regime legislation</a:t>
            </a:r>
          </a:p>
          <a:p>
            <a:pPr marL="0" lvl="1" indent="0">
              <a:buNone/>
            </a:pPr>
            <a:r>
              <a:rPr lang="en-US" sz="1600"/>
              <a:t>Facilitate the trading and settlement of crypto-assets that qualify as financial instruments under MiFID II.</a:t>
            </a:r>
          </a:p>
          <a:p>
            <a:pPr marL="0" lvl="1" indent="0">
              <a:buFont typeface="Arial" panose="020B0604020202020204" pitchFamily="34" charset="0"/>
              <a:buNone/>
            </a:pPr>
            <a:endParaRPr lang="en-GB" sz="1600" b="1"/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GB" sz="1600" b="1"/>
              <a:t>EU Banking Transition Rules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GB" sz="1600"/>
              <a:t>EU banking rules enable banks to offer crypto services, enhancing market credibility and liquidity for growth.</a:t>
            </a:r>
          </a:p>
        </p:txBody>
      </p:sp>
      <p:pic>
        <p:nvPicPr>
          <p:cNvPr id="8" name="Picture Placeholder 7" descr="E-Bankning - internet savings, investment graph, finance">
            <a:extLst>
              <a:ext uri="{FF2B5EF4-FFF2-40B4-BE49-F238E27FC236}">
                <a16:creationId xmlns:a16="http://schemas.microsoft.com/office/drawing/2014/main" id="{26F6202D-AF65-429F-805C-4AA304803FAA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3"/>
          <a:srcRect t="10061" b="10061"/>
          <a:stretch/>
        </p:blipFill>
        <p:spPr>
          <a:xfrm>
            <a:off x="6172202" y="1825930"/>
            <a:ext cx="5183186" cy="4140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0265806"/>
      </p:ext>
    </p:extLst>
  </p:cSld>
  <p:clrMapOvr>
    <a:masterClrMapping/>
  </p:clrMapOvr>
  <p:transition advTm="79057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8D46B-3AC6-6BD6-21BD-5DD676180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US regulatory approach and the GENIUS Act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3DFCE6E-B505-9A51-AEC1-786F19C9A7D0}"/>
              </a:ext>
            </a:extLst>
          </p:cNvPr>
          <p:cNvSpPr>
            <a:spLocks noGrp="1"/>
          </p:cNvSpPr>
          <p:nvPr>
            <p:ph sz="half"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5181600" cy="4140835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Regulation by Enforcement Period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US authorities pursued regulation by enforcement for five years, limiting crypto market growth and banking involvement.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Policy Shift in 2025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The change in US government in 2025 led to a new regulatory approach aligning with international frameworks.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GENIUS Act Adoption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The GENIUS Act incorporates elements of MiCAR and aligns US regulation with global standards on stablecoins</a:t>
            </a:r>
            <a:r>
              <a:rPr lang="en-US" sz="1400"/>
              <a:t>.</a:t>
            </a:r>
          </a:p>
        </p:txBody>
      </p:sp>
      <p:pic>
        <p:nvPicPr>
          <p:cNvPr id="8" name="Picture Placeholder 7" descr="US Election Vote day 3d concept">
            <a:extLst>
              <a:ext uri="{FF2B5EF4-FFF2-40B4-BE49-F238E27FC236}">
                <a16:creationId xmlns:a16="http://schemas.microsoft.com/office/drawing/2014/main" id="{95CBD7FF-E0F7-4801-BE36-B541756E3CD1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3"/>
          <a:srcRect l="3978" r="2144" b="2"/>
          <a:stretch>
            <a:fillRect/>
          </a:stretch>
        </p:blipFill>
        <p:spPr>
          <a:xfrm>
            <a:off x="6172202" y="1825625"/>
            <a:ext cx="5183186" cy="41408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4356255"/>
      </p:ext>
    </p:extLst>
  </p:cSld>
  <p:clrMapOvr>
    <a:masterClrMapping/>
  </p:clrMapOvr>
  <p:transition advTm="6412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D2EE9-007F-EC7E-A400-E3FBA582D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Stablecoins as market lubricants and mediums of exchange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57C8BE-DA1A-26A8-7F83-F99CB39A0D8D}"/>
              </a:ext>
            </a:extLst>
          </p:cNvPr>
          <p:cNvSpPr>
            <a:spLocks noGrp="1"/>
          </p:cNvSpPr>
          <p:nvPr>
            <p:ph sz="half"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5181600" cy="4140835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Role in Market Stability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Stablecoins provide liquidity and stability, acting as the 'oil' that smooths cryptocurrency trading and market operations.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Medium of Exchange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Stablecoins function as a reliable medium of exchange, enabling seamless crypto transactions pegged to fiat currencies.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Unit of Account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Traders use stablecoins as a unit of account to price assets and settle trades without leaving the crypto ecosystem</a:t>
            </a:r>
            <a:r>
              <a:rPr lang="en-US" sz="1400"/>
              <a:t>.</a:t>
            </a:r>
          </a:p>
        </p:txBody>
      </p:sp>
      <p:pic>
        <p:nvPicPr>
          <p:cNvPr id="8" name="Picture Placeholder 7" descr="Stones balancing on a wood">
            <a:extLst>
              <a:ext uri="{FF2B5EF4-FFF2-40B4-BE49-F238E27FC236}">
                <a16:creationId xmlns:a16="http://schemas.microsoft.com/office/drawing/2014/main" id="{C7A6D9B5-3EC4-471E-AC90-9840F0B08A19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3"/>
          <a:srcRect l="21620" r="3275" b="-3"/>
          <a:stretch>
            <a:fillRect/>
          </a:stretch>
        </p:blipFill>
        <p:spPr>
          <a:xfrm>
            <a:off x="6172202" y="1825625"/>
            <a:ext cx="5183186" cy="41408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65024642"/>
      </p:ext>
    </p:extLst>
  </p:cSld>
  <p:clrMapOvr>
    <a:masterClrMapping/>
  </p:clrMapOvr>
  <p:transition advTm="42527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6A53A-A03A-5A6E-E2D9-CFCD0D73E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Functions of stablecoins: liquidity, bridging, payments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0FE613-CCDD-99E4-DF24-E4D4CAB3F8C0}"/>
              </a:ext>
            </a:extLst>
          </p:cNvPr>
          <p:cNvSpPr>
            <a:spLocks noGrp="1"/>
          </p:cNvSpPr>
          <p:nvPr>
            <p:ph sz="half"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5181600" cy="4140835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GB" sz="1600" b="1"/>
              <a:t>Liquidity Provider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GB" sz="1600"/>
              <a:t>Stablecoins offer deep liquidity on crypto exchanges, facilitating smooth trading of major cryptocurrencies.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GB" sz="1600" b="1"/>
              <a:t>Bridge to Traditional Finance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GB" sz="1600"/>
              <a:t>Stablecoins serve as gateways for fiat-to-crypto transactions, easing market entry without volatility risks.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GB" sz="1600" b="1"/>
              <a:t>Payment and Remittance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GB" sz="1600"/>
              <a:t>Stablecoins enable fast, low-cost cross-border payments, aiding regions with unstable currencies or limited banking.</a:t>
            </a:r>
          </a:p>
        </p:txBody>
      </p:sp>
      <p:pic>
        <p:nvPicPr>
          <p:cNvPr id="8" name="Picture Placeholder 7" descr="Bitcoin sitting over an orange arrow on blue background. Horizontal composition with copy space. Finance concept.">
            <a:extLst>
              <a:ext uri="{FF2B5EF4-FFF2-40B4-BE49-F238E27FC236}">
                <a16:creationId xmlns:a16="http://schemas.microsoft.com/office/drawing/2014/main" id="{EA8DDDBF-1003-4242-83BC-70B09B7CF4B7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3"/>
          <a:srcRect l="9551" r="6898" b="2"/>
          <a:stretch>
            <a:fillRect/>
          </a:stretch>
        </p:blipFill>
        <p:spPr>
          <a:xfrm>
            <a:off x="6172202" y="1825625"/>
            <a:ext cx="5183186" cy="41408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6038286"/>
      </p:ext>
    </p:extLst>
  </p:cSld>
  <p:clrMapOvr>
    <a:masterClrMapping/>
  </p:clrMapOvr>
  <p:transition advTm="5034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5206C-2F1E-49F3-4CAB-BE9B56CD1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Stablecoins in DeFi and tokenization innovations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D159FAF-8C62-11B4-2E1B-21AE9650467D}"/>
              </a:ext>
            </a:extLst>
          </p:cNvPr>
          <p:cNvSpPr>
            <a:spLocks noGrp="1"/>
          </p:cNvSpPr>
          <p:nvPr>
            <p:ph sz="half"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5181600" cy="4140835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Stablecoins in Risk Management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Stablecoins provide stability and programmability, making them ideal for managing risks in DeFi lending, borrowing, and yield farming.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Tokenization of Assets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Stablecoins foster innovations in tokenizing financial instruments and real-world assets, expanding blockchain applications.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Growth of Digital Economy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Tokenized deposits using stablecoins support the expansion and development of the digital economy and DeFi ecosystem.</a:t>
            </a:r>
          </a:p>
        </p:txBody>
      </p:sp>
      <p:pic>
        <p:nvPicPr>
          <p:cNvPr id="8" name="Picture Placeholder 7" descr="Large group of futuristic and conceptual NFT, non fungible tokens in a large glowing pile.">
            <a:extLst>
              <a:ext uri="{FF2B5EF4-FFF2-40B4-BE49-F238E27FC236}">
                <a16:creationId xmlns:a16="http://schemas.microsoft.com/office/drawing/2014/main" id="{2DDEA407-26EE-4E97-8F7D-84110BF3544B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3"/>
          <a:srcRect l="12819" r="4882" b="2"/>
          <a:stretch>
            <a:fillRect/>
          </a:stretch>
        </p:blipFill>
        <p:spPr>
          <a:xfrm>
            <a:off x="6172202" y="1825625"/>
            <a:ext cx="5183186" cy="41408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7435053"/>
      </p:ext>
    </p:extLst>
  </p:cSld>
  <p:clrMapOvr>
    <a:masterClrMapping/>
  </p:clrMapOvr>
  <p:transition advTm="3567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82A94-F58C-8B1A-D826-22E664DFA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Issuer risks: redemption, reserves, technology, market, governance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1D30D-73EB-450B-9557-C75D32A3133F}"/>
              </a:ext>
            </a:extLst>
          </p:cNvPr>
          <p:cNvSpPr>
            <a:spLocks noGrp="1"/>
          </p:cNvSpPr>
          <p:nvPr>
            <p:ph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10515600" cy="4117975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Redemption and Liquidity Risk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Users often rely on intermediaries for redemption, risking illiquidity if these intermediaries fail.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Reserve Management Risk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Poor reserve management or lack of transparency can threaten stablecoin value and user trust.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Technology and Operational Risk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Blockchain vulnerabilities include smart contract bugs, cyberattacks, and network congestion risks.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Market and Adoption Risk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Competition and user friction can slow stablecoin growth and adoption rates.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Reputational and Governance Risk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Transparency and governance are crucial to maintaining confidence and preventing </a:t>
            </a:r>
            <a:r>
              <a:rPr lang="en-US" sz="1600" err="1"/>
              <a:t>depegging</a:t>
            </a:r>
            <a:r>
              <a:rPr lang="en-US" sz="1600"/>
              <a:t> events</a:t>
            </a:r>
            <a:r>
              <a:rPr lang="en-US" sz="14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8869172"/>
      </p:ext>
    </p:extLst>
  </p:cSld>
  <p:clrMapOvr>
    <a:masterClrMapping/>
  </p:clrMapOvr>
  <p:transition advTm="9844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E3757-9235-2374-A001-1684EDA0F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4100" dirty="0"/>
              <a:t>Financial stability implications: runs, contagion, interconnectedness, disintermediation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34AD94-4A19-0EA1-2A17-2C4F94E031DC}"/>
              </a:ext>
            </a:extLst>
          </p:cNvPr>
          <p:cNvSpPr>
            <a:spLocks noGrp="1"/>
          </p:cNvSpPr>
          <p:nvPr>
            <p:ph sz="half"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5181600" cy="4140835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Runs and Contagion Risks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Stablecoins may experience investor runs during uncertainty, destabilizing issuers and spreading risk across financial systems.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Interconnectedness with Traditional Finance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Integration of stablecoins into traditional finance raises systemic risk if major issuer or bank fails.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Disintermediation Impact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Adoption of stablecoins could reduce bank deposits and lending, prompting banks to adopt digital currencies or integrate stablecoins.</a:t>
            </a:r>
          </a:p>
        </p:txBody>
      </p:sp>
      <p:pic>
        <p:nvPicPr>
          <p:cNvPr id="8" name="Picture Placeholder 7" descr="Businessman cartoon characters magnet attract wealth">
            <a:extLst>
              <a:ext uri="{FF2B5EF4-FFF2-40B4-BE49-F238E27FC236}">
                <a16:creationId xmlns:a16="http://schemas.microsoft.com/office/drawing/2014/main" id="{D1C3FC25-E77D-4165-A2CB-D1E95C704F9A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3"/>
          <a:srcRect l="3053" r="3053"/>
          <a:stretch/>
        </p:blipFill>
        <p:spPr>
          <a:xfrm>
            <a:off x="6172202" y="1825948"/>
            <a:ext cx="5183186" cy="41401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25807368"/>
      </p:ext>
    </p:extLst>
  </p:cSld>
  <p:clrMapOvr>
    <a:masterClrMapping/>
  </p:clrMapOvr>
  <p:transition advTm="5065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3897E-9EE4-08D2-9CD7-C6111F96D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Monetary policy and sovereignty challenges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B068F0-809A-B117-EFC5-41B169C28AB8}"/>
              </a:ext>
            </a:extLst>
          </p:cNvPr>
          <p:cNvSpPr>
            <a:spLocks noGrp="1"/>
          </p:cNvSpPr>
          <p:nvPr>
            <p:ph sz="half"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5181600" cy="4140835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Private Money Competition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Stablecoins act as private digital money competing with central bank currencies, risking control over monetary policy.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Currency Substitution Effects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Stablecoins pegged to foreign currencies encourage </a:t>
            </a:r>
            <a:r>
              <a:rPr lang="en-US" sz="1600" err="1"/>
              <a:t>dollarisation</a:t>
            </a:r>
            <a:r>
              <a:rPr lang="en-US" sz="1600"/>
              <a:t>, reducing effectiveness of local monetary tools in emerging markets.</a:t>
            </a:r>
          </a:p>
        </p:txBody>
      </p:sp>
      <p:pic>
        <p:nvPicPr>
          <p:cNvPr id="8" name="Picture Placeholder 7" descr="Cyber Money, Cryptocurrency, Savings Concept">
            <a:extLst>
              <a:ext uri="{FF2B5EF4-FFF2-40B4-BE49-F238E27FC236}">
                <a16:creationId xmlns:a16="http://schemas.microsoft.com/office/drawing/2014/main" id="{6F1D3FDE-DBDD-4BE9-88D3-15F8D14451C1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3"/>
          <a:srcRect l="15325" r="14267" b="2"/>
          <a:stretch>
            <a:fillRect/>
          </a:stretch>
        </p:blipFill>
        <p:spPr>
          <a:xfrm>
            <a:off x="6172202" y="1825625"/>
            <a:ext cx="5183186" cy="41408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36171365"/>
      </p:ext>
    </p:extLst>
  </p:cSld>
  <p:clrMapOvr>
    <a:masterClrMapping/>
  </p:clrMapOvr>
  <p:transition advTm="43001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D00B1-35BC-E13D-2B97-163ACAE8E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Retail CBDC as a complement to e-money tokens and monetary sovereignty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762C8EB-0862-9D15-43B5-F046681FCA42}"/>
              </a:ext>
            </a:extLst>
          </p:cNvPr>
          <p:cNvSpPr>
            <a:spLocks noGrp="1"/>
          </p:cNvSpPr>
          <p:nvPr>
            <p:ph sz="half"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5181600" cy="4140835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Complementary Digital Currencies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 dirty="0"/>
              <a:t>Retail CBDC complements e-money tokens to improve resilience and efficiency in digital payments within the EU.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Monetary Sovereignty Preservation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 dirty="0"/>
              <a:t>Retail CBDC preserves central bank money relevance and trust, maintaining monetary sovereignty in a digital economy.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Mitigating Risks of </a:t>
            </a:r>
            <a:r>
              <a:rPr lang="en-US" sz="1600" b="1" dirty="0" err="1"/>
              <a:t>Cryptoisation</a:t>
            </a:r>
            <a:endParaRPr lang="en-US" sz="1600" b="1" dirty="0"/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 dirty="0"/>
              <a:t>CBDC acts as a counterbalance to private digital currencies, reducing risks like </a:t>
            </a:r>
            <a:r>
              <a:rPr lang="en-US" sz="1600" dirty="0" err="1"/>
              <a:t>cryptoisation</a:t>
            </a:r>
            <a:r>
              <a:rPr lang="en-US" sz="1600" dirty="0"/>
              <a:t> and dollarization.</a:t>
            </a:r>
          </a:p>
        </p:txBody>
      </p:sp>
      <p:pic>
        <p:nvPicPr>
          <p:cNvPr id="8" name="Picture Placeholder 7" descr="Bank icon in digital environment">
            <a:extLst>
              <a:ext uri="{FF2B5EF4-FFF2-40B4-BE49-F238E27FC236}">
                <a16:creationId xmlns:a16="http://schemas.microsoft.com/office/drawing/2014/main" id="{4561F987-5DE2-44CB-BBFB-062D8F14D271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3"/>
          <a:srcRect l="16974" r="12617" b="2"/>
          <a:stretch>
            <a:fillRect/>
          </a:stretch>
        </p:blipFill>
        <p:spPr>
          <a:xfrm>
            <a:off x="6172202" y="1825625"/>
            <a:ext cx="5183186" cy="41408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69215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DDA58-CEAC-0997-CC4C-A441D1763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dirty="0"/>
              <a:t>Wholesale CBDC for financial infrastructure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F5A8C18-5F36-C50D-D302-74673D9D80E9}"/>
              </a:ext>
            </a:extLst>
          </p:cNvPr>
          <p:cNvSpPr>
            <a:spLocks noGrp="1"/>
          </p:cNvSpPr>
          <p:nvPr>
            <p:ph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7227570" cy="4117975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Modernizing Financial Infrastructure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 dirty="0"/>
              <a:t>Wholesale CBDCs enable safer, faster settlements and risk-free transactions using central bank money for large volumes.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EU's Market Scale Advantage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 dirty="0"/>
              <a:t>The EU handles €1.8 trillion interbank settlements, and global volumes reach €28 trillion, exceeding stablecoin capacities.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 dirty="0"/>
              <a:t>Digital Transformation and Competitive Edge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 dirty="0"/>
              <a:t>Introducing wholesale CBDC supports digital transformation of institutions and offers the EU a competitive advantage.</a:t>
            </a:r>
          </a:p>
        </p:txBody>
      </p:sp>
      <p:pic>
        <p:nvPicPr>
          <p:cNvPr id="8" name="Picture Placeholder 7" descr="Aerial view of money transfer icon over cityscape">
            <a:extLst>
              <a:ext uri="{FF2B5EF4-FFF2-40B4-BE49-F238E27FC236}">
                <a16:creationId xmlns:a16="http://schemas.microsoft.com/office/drawing/2014/main" id="{A25E1910-7F02-4E08-B3C0-8FCDB02A605F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l="25366" r="25363" b="-3"/>
          <a:stretch>
            <a:fillRect/>
          </a:stretch>
        </p:blipFill>
        <p:spPr>
          <a:xfrm>
            <a:off x="8256270" y="1825625"/>
            <a:ext cx="3097529" cy="4117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09385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6B1F9-74D3-723F-B383-1AF42DCDB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Presentation Roadmap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3E685-1C7B-A638-D958-681D12A9205E}"/>
              </a:ext>
            </a:extLst>
          </p:cNvPr>
          <p:cNvSpPr>
            <a:spLocks noGrp="1"/>
          </p:cNvSpPr>
          <p:nvPr>
            <p:ph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BulletedText"/>
                  </p202:designTagLst>
                </p202:designPr>
              </p:ext>
            </p:extLst>
          </p:nvPr>
        </p:nvSpPr>
        <p:spPr>
          <a:xfrm>
            <a:off x="838200" y="1825625"/>
            <a:ext cx="10515600" cy="411797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 Evolution of the Crypto Market Regulation in Europe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 </a:t>
            </a:r>
            <a:r>
              <a:rPr b="1" dirty="0"/>
              <a:t>M</a:t>
            </a:r>
            <a:r>
              <a:rPr lang="en-GB" b="1" dirty="0" err="1"/>
              <a:t>arket</a:t>
            </a:r>
            <a:r>
              <a:rPr lang="en-GB" b="1" dirty="0"/>
              <a:t> in Crypto-Assets Regulation (</a:t>
            </a:r>
            <a:r>
              <a:rPr lang="en-GB" b="1" dirty="0" err="1"/>
              <a:t>MiCA</a:t>
            </a:r>
            <a:r>
              <a:rPr lang="en-GB" b="1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 </a:t>
            </a:r>
            <a:r>
              <a:rPr b="1" dirty="0"/>
              <a:t>Stablecoins</a:t>
            </a:r>
            <a:endParaRPr lang="en-GB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GB" b="1"/>
              <a:t> Digital </a:t>
            </a:r>
            <a:r>
              <a:rPr lang="en-GB" b="1" dirty="0"/>
              <a:t>Euro / CBDC Developments</a:t>
            </a:r>
            <a:endParaRPr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 </a:t>
            </a:r>
            <a:r>
              <a:rPr b="1" dirty="0"/>
              <a:t>Outlook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68916516"/>
      </p:ext>
    </p:extLst>
  </p:cSld>
  <p:clrMapOvr>
    <a:masterClrMapping/>
  </p:clrMapOvr>
  <p:transition advTm="6155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2001E-8EE0-D4B0-5171-99B07A6A8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Mainstream adoption, innovation, and regulatory tracks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E4727B0-CFDA-B64F-CFBE-583225A41C20}"/>
              </a:ext>
            </a:extLst>
          </p:cNvPr>
          <p:cNvSpPr>
            <a:spLocks noGrp="1"/>
          </p:cNvSpPr>
          <p:nvPr>
            <p:ph sz="half"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5181600" cy="4140835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Established Regulatory Frameworks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Landmark regulations like EU’s </a:t>
            </a:r>
            <a:r>
              <a:rPr lang="en-US" sz="1600" err="1"/>
              <a:t>MiCA</a:t>
            </a:r>
            <a:r>
              <a:rPr lang="en-US" sz="1600"/>
              <a:t> and US GENIUS Act create clear guidelines for the crypto industry.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Path to Mainstream Adoption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These regulations enable the crypto industry to expand, innovate, and reach mainstream markets responsibly.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Industry Responsibility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The future success depends on how industry players act within regulatory frameworks to ensure sustainable growth.</a:t>
            </a:r>
          </a:p>
        </p:txBody>
      </p:sp>
      <p:pic>
        <p:nvPicPr>
          <p:cNvPr id="8" name="Picture Placeholder 7" descr="Internet Cyber Security digital concept">
            <a:extLst>
              <a:ext uri="{FF2B5EF4-FFF2-40B4-BE49-F238E27FC236}">
                <a16:creationId xmlns:a16="http://schemas.microsoft.com/office/drawing/2014/main" id="{E4AD52B6-7E81-4BFD-84FF-370B3AFB5E77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3"/>
          <a:srcRect l="19565" r="10026" b="2"/>
          <a:stretch>
            <a:fillRect/>
          </a:stretch>
        </p:blipFill>
        <p:spPr>
          <a:xfrm>
            <a:off x="6172202" y="1825625"/>
            <a:ext cx="5183186" cy="41408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6928778"/>
      </p:ext>
    </p:extLst>
  </p:cSld>
  <p:clrMapOvr>
    <a:masterClrMapping/>
  </p:clrMapOvr>
  <p:transition advTm="90653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D26420-1442-30F8-B037-A2B2486DE4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87C40C4-72AE-0D78-0B61-6980EDF94A65}"/>
              </a:ext>
            </a:extLst>
          </p:cNvPr>
          <p:cNvSpPr txBox="1"/>
          <p:nvPr/>
        </p:nvSpPr>
        <p:spPr>
          <a:xfrm>
            <a:off x="4463680" y="3105834"/>
            <a:ext cx="8890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992199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449B4-8C8B-A977-5880-2B62EF939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Early European responses to Bitcoin and virtual currencies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2469B11-6C4A-FDEE-44C3-5F5C61ABD905}"/>
              </a:ext>
            </a:extLst>
          </p:cNvPr>
          <p:cNvSpPr>
            <a:spLocks noGrp="1"/>
          </p:cNvSpPr>
          <p:nvPr>
            <p:ph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7227570" cy="4117975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Initial Market Environment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Bitcoin emerged in 2009 with a small market and limited financial impact amid post-2008 crisis recovery.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Cautious EU Reaction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The European Union responded cautiously and skeptically to virtual currencies’ rise, focusing on risks.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Regulatory Warnings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ECB warned of volatility, fraud, consumer protection issues, and flagged money laundering and terrorism risks.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2012 ECB Report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The ECB described virtual currencies as speculative, not real currencies, with limited acceptance</a:t>
            </a:r>
            <a:r>
              <a:rPr lang="en-US" sz="1400"/>
              <a:t>.</a:t>
            </a:r>
          </a:p>
        </p:txBody>
      </p:sp>
      <p:pic>
        <p:nvPicPr>
          <p:cNvPr id="8" name="Picture Placeholder 7" descr="Business Exchange Currency showing Euro">
            <a:extLst>
              <a:ext uri="{FF2B5EF4-FFF2-40B4-BE49-F238E27FC236}">
                <a16:creationId xmlns:a16="http://schemas.microsoft.com/office/drawing/2014/main" id="{59ACDBDF-B38A-4F1E-9DF9-1A6E37A44883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l="20886" r="36803" b="-1"/>
          <a:stretch>
            <a:fillRect/>
          </a:stretch>
        </p:blipFill>
        <p:spPr>
          <a:xfrm>
            <a:off x="8256270" y="1825625"/>
            <a:ext cx="3097529" cy="4117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3524684"/>
      </p:ext>
    </p:extLst>
  </p:cSld>
  <p:clrMapOvr>
    <a:masterClrMapping/>
  </p:clrMapOvr>
  <p:transition advTm="7064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3D80E-F4C8-19D0-4E41-CDCCF954A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Recognition of blockchain potential and regulatory monitoring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66BC674-9A8F-02FA-59F1-4CF4DD89FE87}"/>
              </a:ext>
            </a:extLst>
          </p:cNvPr>
          <p:cNvSpPr>
            <a:spLocks noGrp="1"/>
          </p:cNvSpPr>
          <p:nvPr>
            <p:ph sz="half"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5181600" cy="4140835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Blockchain Technology 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Ethereum's creation in 2015 marked a turning point for blockchain recognition in the EU's public sector discussions.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EU's Early Stance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Initially, the EU focused on monitoring blockchain developments rather than implementing strict regulations.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Structured Discussions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Public sector discussions became more structured and focused on potential blockchain regulation frameworks</a:t>
            </a:r>
            <a:r>
              <a:rPr lang="en-US" sz="1400"/>
              <a:t>.</a:t>
            </a:r>
          </a:p>
        </p:txBody>
      </p:sp>
      <p:pic>
        <p:nvPicPr>
          <p:cNvPr id="8" name="Picture Placeholder 7" descr="Bitcoin cryptocurrency payment system">
            <a:extLst>
              <a:ext uri="{FF2B5EF4-FFF2-40B4-BE49-F238E27FC236}">
                <a16:creationId xmlns:a16="http://schemas.microsoft.com/office/drawing/2014/main" id="{29BC83EB-7559-4493-AD71-0A6662D0347C}"/>
              </a:ext>
            </a:extLst>
          </p:cNvPr>
          <p:cNvPicPr>
            <a:picLocks noGrp="1" noChangeAspect="1"/>
          </p:cNvPicPr>
          <p:nvPr>
            <p:ph type="pic" idx="13"/>
          </p:nvPr>
        </p:nvPicPr>
        <p:blipFill>
          <a:blip r:embed="rId3"/>
          <a:srcRect l="8217" r="8217"/>
          <a:stretch/>
        </p:blipFill>
        <p:spPr>
          <a:xfrm>
            <a:off x="6172202" y="1825956"/>
            <a:ext cx="5183186" cy="41401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2317576"/>
      </p:ext>
    </p:extLst>
  </p:cSld>
  <p:clrMapOvr>
    <a:masterClrMapping/>
  </p:clrMapOvr>
  <p:transition advTm="212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037B5-4083-1372-E740-A9548F80B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Impact of Libra and global regulatory reaction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43802FC-C576-9161-0A59-6616E7E9950C}"/>
              </a:ext>
            </a:extLst>
          </p:cNvPr>
          <p:cNvSpPr>
            <a:spLocks noGrp="1"/>
          </p:cNvSpPr>
          <p:nvPr>
            <p:ph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7227570" cy="4117975"/>
          </a:xfrm>
        </p:spPr>
        <p:txBody>
          <a:bodyPr>
            <a:no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Introduction of Libra Stablecoin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Facebook announced Libra in 2019 as a stablecoin pegged to multiple fiat currencies for global low-cost payments.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Regulatory Concerns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Libra raised concerns about monetary sovereignty, financial stability, consumer protection, and anti-money laundering worldwide.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Global Regulatory Response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G7, G20, and international bodies demanded strict regulatory compliance.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G7 Crypto Action Plan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The G7 initiated a crypto action plan to enforce the highest financial regulation standards on digital currencies.</a:t>
            </a:r>
          </a:p>
        </p:txBody>
      </p:sp>
      <p:pic>
        <p:nvPicPr>
          <p:cNvPr id="8" name="Picture Placeholder 7" descr="Bitcoin cryptocurrency blockchain currency finance investment chart data">
            <a:extLst>
              <a:ext uri="{FF2B5EF4-FFF2-40B4-BE49-F238E27FC236}">
                <a16:creationId xmlns:a16="http://schemas.microsoft.com/office/drawing/2014/main" id="{A5E78256-D166-44A5-8622-5B36725F10E2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l="20689" r="22898" b="3"/>
          <a:stretch>
            <a:fillRect/>
          </a:stretch>
        </p:blipFill>
        <p:spPr>
          <a:xfrm>
            <a:off x="8256270" y="1825625"/>
            <a:ext cx="3097529" cy="4117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0913107"/>
      </p:ext>
    </p:extLst>
  </p:cSld>
  <p:clrMapOvr>
    <a:masterClrMapping/>
  </p:clrMapOvr>
  <p:transition advTm="9032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CFFA9-30BF-2C48-2958-E83AD48F5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FSB and Basel Committee responses to stablecoins and crypto-assets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C90117C-85DC-F852-776A-22AEB76134A8}"/>
              </a:ext>
            </a:extLst>
          </p:cNvPr>
          <p:cNvSpPr>
            <a:spLocks noGrp="1"/>
          </p:cNvSpPr>
          <p:nvPr>
            <p:ph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7227570" cy="4117975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FSB Regulatory Framework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FSB created a framework addressing systemic risk, regulatory gaps, and operational resilience for global stablecoins.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FSB Recommendations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In 2020, the FSB released 10 recommendations focusing on governance, transparency, risk management, and cross-border cooperation.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Basel Committee Crypto Response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Basel Committee proposed prudential treatments and conservative capital requirements for banks holding crypto-assets and stablecoins.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Risk Management Emphasis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Banks are urged to manage risks linked to digital currencies, including unbacked crypto-assets like stablecoins.</a:t>
            </a:r>
          </a:p>
        </p:txBody>
      </p:sp>
      <p:pic>
        <p:nvPicPr>
          <p:cNvPr id="8" name="Picture Placeholder 7" descr="Scroll on videowall background">
            <a:extLst>
              <a:ext uri="{FF2B5EF4-FFF2-40B4-BE49-F238E27FC236}">
                <a16:creationId xmlns:a16="http://schemas.microsoft.com/office/drawing/2014/main" id="{1D620801-245C-46BB-B4A1-115694471C9C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l="21363" r="22224" b="3"/>
          <a:stretch>
            <a:fillRect/>
          </a:stretch>
        </p:blipFill>
        <p:spPr>
          <a:xfrm>
            <a:off x="8256270" y="1825625"/>
            <a:ext cx="3097529" cy="4117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06904116"/>
      </p:ext>
    </p:extLst>
  </p:cSld>
  <p:clrMapOvr>
    <a:masterClrMapping/>
  </p:clrMapOvr>
  <p:transition advTm="5826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D79A6-42E5-236C-7333-5C9B7643F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Introduction and objectives of MiCA regulation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BABC27A-4A89-EBAE-A7BB-122197FA9A6C}"/>
              </a:ext>
            </a:extLst>
          </p:cNvPr>
          <p:cNvSpPr>
            <a:spLocks noGrp="1"/>
          </p:cNvSpPr>
          <p:nvPr>
            <p:ph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7227570" cy="4117975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Regulatory Background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The European Commission introduced </a:t>
            </a:r>
            <a:r>
              <a:rPr lang="en-US" sz="1600" err="1"/>
              <a:t>MiCA</a:t>
            </a:r>
            <a:r>
              <a:rPr lang="en-US" sz="1600"/>
              <a:t> in response to Libra to address crypto regulation gaps in 2020. It became fully applicable across the EU in December 2024.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Harmonized Legal Framework</a:t>
            </a:r>
          </a:p>
          <a:p>
            <a:pPr marL="0" lvl="1" indent="0">
              <a:buNone/>
            </a:pPr>
            <a:r>
              <a:rPr lang="en-US" sz="1600" err="1"/>
              <a:t>MiCA</a:t>
            </a:r>
            <a:r>
              <a:rPr lang="en-US" sz="1600"/>
              <a:t> establishes a </a:t>
            </a:r>
            <a:r>
              <a:rPr lang="en-GB" sz="1600"/>
              <a:t>Single EU-wide Rulebook, </a:t>
            </a:r>
            <a:r>
              <a:rPr lang="en-US" sz="1600"/>
              <a:t> a unified legal framework for crypto-assets across the EU to promote market stability and investor protection.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Regulation for Stablecoins and Crypto-assets service providers </a:t>
            </a:r>
          </a:p>
          <a:p>
            <a:pPr marL="0" lvl="1" indent="0">
              <a:buNone/>
            </a:pPr>
            <a:r>
              <a:rPr lang="en-US" sz="1600"/>
              <a:t>The regulation specifically governs stablecoins, termed Asset-Referenced Tokens and E-Money Tokens, </a:t>
            </a:r>
            <a:r>
              <a:rPr lang="en-GB" sz="1600"/>
              <a:t>and crypto-asset service providers like exchanges and wallets </a:t>
            </a:r>
            <a:r>
              <a:rPr lang="en-US" sz="1600"/>
              <a:t>ensuring their oversight and safety.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Innovation and Risk Mitigation</a:t>
            </a:r>
          </a:p>
          <a:p>
            <a:pPr marL="0" lvl="1" indent="0">
              <a:lnSpc>
                <a:spcPct val="100000"/>
              </a:lnSpc>
              <a:buNone/>
            </a:pPr>
            <a:r>
              <a:rPr lang="en-US" sz="1600" err="1"/>
              <a:t>MiCA</a:t>
            </a:r>
            <a:r>
              <a:rPr lang="en-US" sz="1600"/>
              <a:t> fosters financial innovation while balancing risks to ensure a safe and dynamic crypto market environment.</a:t>
            </a:r>
          </a:p>
        </p:txBody>
      </p:sp>
      <p:pic>
        <p:nvPicPr>
          <p:cNvPr id="8" name="Picture Placeholder 7" descr="Scale oil or planet">
            <a:extLst>
              <a:ext uri="{FF2B5EF4-FFF2-40B4-BE49-F238E27FC236}">
                <a16:creationId xmlns:a16="http://schemas.microsoft.com/office/drawing/2014/main" id="{A289B410-54E3-4048-8152-91E9F7FB6965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l="25002" r="18585" b="3"/>
          <a:stretch>
            <a:fillRect/>
          </a:stretch>
        </p:blipFill>
        <p:spPr>
          <a:xfrm>
            <a:off x="8256270" y="1825625"/>
            <a:ext cx="3097529" cy="4117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4661563"/>
      </p:ext>
    </p:extLst>
  </p:cSld>
  <p:clrMapOvr>
    <a:masterClrMapping/>
  </p:clrMapOvr>
  <p:transition advTm="6996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23A75-4DC1-CCD9-83A9-735242BCC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/>
              <a:t>Issuer requirements: licensing, reserves, redeemability, governance, disclosure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A8AAB-2957-C82A-49DB-E4C7690B9696}"/>
              </a:ext>
            </a:extLst>
          </p:cNvPr>
          <p:cNvSpPr>
            <a:spLocks noGrp="1"/>
          </p:cNvSpPr>
          <p:nvPr>
            <p:ph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10515600" cy="4117975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Licensing Authorization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Issuers must be established in the EU and authorized to operate legally and compliantly.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Reserve Asset Requirements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Issuers are required to hold reserve assets in highly liquid instruments or deposits to ensure stability.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Redeemability Standards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Instruments like EMTs must be redeemable at par value to protect investor interests.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Governance and Risk Management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Robust governance includes risk management and recovery plans to ensure issuer resilience.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Disclosure and Transparency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Issuers must publish detailed white papers outlining all risks, rights, and technological aspects.</a:t>
            </a:r>
          </a:p>
        </p:txBody>
      </p:sp>
    </p:spTree>
    <p:extLst>
      <p:ext uri="{BB962C8B-B14F-4D97-AF65-F5344CB8AC3E}">
        <p14:creationId xmlns:p14="http://schemas.microsoft.com/office/powerpoint/2010/main" val="2594031793"/>
      </p:ext>
    </p:extLst>
  </p:cSld>
  <p:clrMapOvr>
    <a:masterClrMapping/>
  </p:clrMapOvr>
  <p:transition advTm="4429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6A2EF-A420-BE4F-BA31-FC0C5F574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sz="3700"/>
              <a:t>Professionalization measures: transparency, conduct standards, market abuse, consumer protection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646861A-A404-F36B-85C3-CBC9CAC70187}"/>
              </a:ext>
            </a:extLst>
          </p:cNvPr>
          <p:cNvSpPr>
            <a:spLocks noGrp="1"/>
          </p:cNvSpPr>
          <p:nvPr>
            <p:ph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Block"/>
                    <p202:designTag name="ARCH:1:VSVAR" val="TitledTextBox"/>
                  </p202:designTagLst>
                </p202:designPr>
              </p:ext>
            </p:extLst>
          </p:nvPr>
        </p:nvSpPr>
        <p:spPr>
          <a:xfrm>
            <a:off x="838200" y="1825625"/>
            <a:ext cx="7227570" cy="4117975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Transparency and Disclosure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 err="1"/>
              <a:t>MiCA</a:t>
            </a:r>
            <a:r>
              <a:rPr lang="en-US" sz="1600"/>
              <a:t> requires full transparency and clear disclosure for all crypto-assets to ensure market clarity.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Conduct and Prudential Standards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CASPs must follow strict conduct and prudential standards to maintain integrity and stability.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Market Abuse Prevention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A market abuse regime is introduced to prevent market manipulation and insider trading.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n-US" sz="1600" b="1"/>
              <a:t>Consumer Protection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600"/>
              <a:t>Consumer protection is mandated in marketing and service delivery to safeguard user interests</a:t>
            </a:r>
            <a:r>
              <a:rPr lang="en-US" sz="1400"/>
              <a:t>.</a:t>
            </a:r>
          </a:p>
        </p:txBody>
      </p:sp>
      <p:pic>
        <p:nvPicPr>
          <p:cNvPr id="8" name="Picture Placeholder 7" descr="Businessman internet network bitcoin cryptocurrency finance e-commerce">
            <a:extLst>
              <a:ext uri="{FF2B5EF4-FFF2-40B4-BE49-F238E27FC236}">
                <a16:creationId xmlns:a16="http://schemas.microsoft.com/office/drawing/2014/main" id="{0E8E065B-0708-4F3B-8C4E-25EC1AEC1377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l="26678" r="23112" b="-1"/>
          <a:stretch>
            <a:fillRect/>
          </a:stretch>
        </p:blipFill>
        <p:spPr>
          <a:xfrm>
            <a:off x="8256270" y="1825625"/>
            <a:ext cx="3097529" cy="4117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9501697"/>
      </p:ext>
    </p:extLst>
  </p:cSld>
  <p:clrMapOvr>
    <a:masterClrMapping/>
  </p:clrMapOvr>
  <p:transition advTm="37709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EBA Office Main Theme">
  <a:themeElements>
    <a:clrScheme name="EBA Main Theme Colors">
      <a:dk1>
        <a:srgbClr val="000000"/>
      </a:dk1>
      <a:lt1>
        <a:srgbClr val="FFFFFF"/>
      </a:lt1>
      <a:dk2>
        <a:srgbClr val="233E5D"/>
      </a:dk2>
      <a:lt2>
        <a:srgbClr val="ECD052"/>
      </a:lt2>
      <a:accent1>
        <a:srgbClr val="7497AD"/>
      </a:accent1>
      <a:accent2>
        <a:srgbClr val="C8482E"/>
      </a:accent2>
      <a:accent3>
        <a:srgbClr val="1F754E"/>
      </a:accent3>
      <a:accent4>
        <a:srgbClr val="994EB8"/>
      </a:accent4>
      <a:accent5>
        <a:srgbClr val="EEA03F"/>
      </a:accent5>
      <a:accent6>
        <a:srgbClr val="63BCE1"/>
      </a:accent6>
      <a:hlink>
        <a:srgbClr val="B6C452"/>
      </a:hlink>
      <a:folHlink>
        <a:srgbClr val="E56399"/>
      </a:folHlink>
    </a:clrScheme>
    <a:fontScheme name="EBA Internal Use Main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381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BA Office Main Presentation Template.potx" id="{4982C766-296E-411E-B5F2-A2EB226068A2}" vid="{2D3FD313-A8F4-4A29-81D8-A987A53DD4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e66ba66e-8b7b-475b-ae81-4aab15d5f212}" enabled="1" method="Privileged" siteId="{3bacb4ff-f1a2-4c92-b96c-e99fec826b6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EBA Presentation Template</Template>
  <TotalTime>50</TotalTime>
  <Words>1586</Words>
  <Application>Microsoft Office PowerPoint</Application>
  <PresentationFormat>Widescreen</PresentationFormat>
  <Paragraphs>176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Aptos</vt:lpstr>
      <vt:lpstr>Arial</vt:lpstr>
      <vt:lpstr>Calibri</vt:lpstr>
      <vt:lpstr>Wingdings</vt:lpstr>
      <vt:lpstr>EBA Office Main Theme</vt:lpstr>
      <vt:lpstr>PowerPoint Presentation</vt:lpstr>
      <vt:lpstr>Presentation Roadmap</vt:lpstr>
      <vt:lpstr>Early European responses to Bitcoin and virtual currencies</vt:lpstr>
      <vt:lpstr>Recognition of blockchain potential and regulatory monitoring</vt:lpstr>
      <vt:lpstr>Impact of Libra and global regulatory reaction</vt:lpstr>
      <vt:lpstr>FSB and Basel Committee responses to stablecoins and crypto-assets</vt:lpstr>
      <vt:lpstr>Introduction and objectives of MiCA regulation</vt:lpstr>
      <vt:lpstr>Issuer requirements: licensing, reserves, redeemability, governance, disclosure</vt:lpstr>
      <vt:lpstr>Professionalization measures: transparency, conduct standards, market abuse, consumer protection</vt:lpstr>
      <vt:lpstr>MiCA’s role as a global regulatory blueprint and EU banking transition rules</vt:lpstr>
      <vt:lpstr>US regulatory approach and the GENIUS Act</vt:lpstr>
      <vt:lpstr>Stablecoins as market lubricants and mediums of exchange</vt:lpstr>
      <vt:lpstr>Functions of stablecoins: liquidity, bridging, payments</vt:lpstr>
      <vt:lpstr>Stablecoins in DeFi and tokenization innovations</vt:lpstr>
      <vt:lpstr>Issuer risks: redemption, reserves, technology, market, governance</vt:lpstr>
      <vt:lpstr>Financial stability implications: runs, contagion, interconnectedness, disintermediation</vt:lpstr>
      <vt:lpstr>Monetary policy and sovereignty challenges</vt:lpstr>
      <vt:lpstr>Retail CBDC as a complement to e-money tokens and monetary sovereignty</vt:lpstr>
      <vt:lpstr>Wholesale CBDC for financial infrastructure</vt:lpstr>
      <vt:lpstr>Mainstream adoption, innovation, and regulatory tracks</vt:lpstr>
      <vt:lpstr>PowerPoint Presentation</vt:lpstr>
    </vt:vector>
  </TitlesOfParts>
  <Company>European Banking Authority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Christian Moor</dc:creator>
  <cp:lastModifiedBy>Christian Moor</cp:lastModifiedBy>
  <cp:revision>2</cp:revision>
  <cp:lastPrinted>2025-09-02T07:36:48Z</cp:lastPrinted>
  <dcterms:created xsi:type="dcterms:W3CDTF">2025-08-29T06:11:07Z</dcterms:created>
  <dcterms:modified xsi:type="dcterms:W3CDTF">2025-11-11T10:06:03Z</dcterms:modified>
</cp:coreProperties>
</file>